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38"/>
  </p:notesMasterIdLst>
  <p:handoutMasterIdLst>
    <p:handoutMasterId r:id="rId39"/>
  </p:handoutMasterIdLst>
  <p:sldIdLst>
    <p:sldId id="261" r:id="rId5"/>
    <p:sldId id="273" r:id="rId6"/>
    <p:sldId id="318" r:id="rId7"/>
    <p:sldId id="302" r:id="rId8"/>
    <p:sldId id="286" r:id="rId9"/>
    <p:sldId id="280" r:id="rId10"/>
    <p:sldId id="332" r:id="rId11"/>
    <p:sldId id="335" r:id="rId12"/>
    <p:sldId id="348" r:id="rId13"/>
    <p:sldId id="347" r:id="rId14"/>
    <p:sldId id="346" r:id="rId15"/>
    <p:sldId id="349" r:id="rId16"/>
    <p:sldId id="350" r:id="rId17"/>
    <p:sldId id="351" r:id="rId18"/>
    <p:sldId id="352" r:id="rId19"/>
    <p:sldId id="336" r:id="rId20"/>
    <p:sldId id="315" r:id="rId21"/>
    <p:sldId id="326" r:id="rId22"/>
    <p:sldId id="333" r:id="rId23"/>
    <p:sldId id="313" r:id="rId24"/>
    <p:sldId id="314" r:id="rId25"/>
    <p:sldId id="317" r:id="rId26"/>
    <p:sldId id="319" r:id="rId27"/>
    <p:sldId id="340" r:id="rId28"/>
    <p:sldId id="339" r:id="rId29"/>
    <p:sldId id="341" r:id="rId30"/>
    <p:sldId id="320" r:id="rId31"/>
    <p:sldId id="327" r:id="rId32"/>
    <p:sldId id="321" r:id="rId33"/>
    <p:sldId id="316" r:id="rId34"/>
    <p:sldId id="322" r:id="rId35"/>
    <p:sldId id="323" r:id="rId36"/>
    <p:sldId id="32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E1D"/>
    <a:srgbClr val="AEA422"/>
    <a:srgbClr val="EEEEEE"/>
    <a:srgbClr val="43467B"/>
    <a:srgbClr val="87175F"/>
    <a:srgbClr val="EEC621"/>
    <a:srgbClr val="E58C09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t>9/9/2025</a:t>
            </a:fld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t>‹#›</a:t>
            </a:fld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9/9/2025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726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822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Emma to fill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54146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9603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3297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Important Content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C:/Users/tay02/OneDrive/Pictures/Interest%20Meeting%20Proof.jpg" TargetMode="External"/><Relationship Id="rId4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oucher.presence.io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285" name="Text Placeholder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" name="Text Placeholder 285">
            <a:extLst>
              <a:ext uri="{FF2B5EF4-FFF2-40B4-BE49-F238E27FC236}">
                <a16:creationId xmlns:a16="http://schemas.microsoft.com/office/drawing/2014/main" id="{9626180B-FF05-48CF-BFB3-C95C9B5D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905000"/>
            <a:ext cx="7810500" cy="2275238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Registered student organization training</a:t>
            </a:r>
            <a:br>
              <a:rPr lang="en-US"/>
            </a:br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DE78-45AA-7E01-012D-3E1CC5C8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 Dashboard</a:t>
            </a:r>
          </a:p>
        </p:txBody>
      </p:sp>
      <p:pic>
        <p:nvPicPr>
          <p:cNvPr id="7" name="Content Placeholder 6" descr="A building with a lawn and grass&#10;&#10;Description automatically generated with medium confidence">
            <a:extLst>
              <a:ext uri="{FF2B5EF4-FFF2-40B4-BE49-F238E27FC236}">
                <a16:creationId xmlns:a16="http://schemas.microsoft.com/office/drawing/2014/main" id="{1F0DC1D8-0A65-9D18-868F-E760C81089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8005" y="2524830"/>
            <a:ext cx="11379977" cy="365734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DB9FA5-6B35-EBAF-D9B9-736007DCC9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42768-D518-6CBA-2C5B-7E550CFCE2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DD2FB-25B1-8A4C-CA79-4C82F9D53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039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1691D00-49B4-9969-ECBF-7A492FF2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968"/>
            <a:ext cx="12191999" cy="5273039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37670-55D7-C8B0-2413-8BA41E6DD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778DA4D-5ADA-E025-281E-6AD313C0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0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FB2F2B-CCE0-B628-E2A5-D4746A8E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890" b="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E163F-25A5-4758-65F2-5A865C391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DC28B1A-E442-2736-F3D6-963F0029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A00B77E-A5B5-8028-E5D6-2FC4D370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8" y="195263"/>
            <a:ext cx="145732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CEA9736-21E2-FCE8-2EAD-E2983BD3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608"/>
            <a:ext cx="12191999" cy="6461759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15167-63A6-96CF-9FE0-E8704FC94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13</a:t>
            </a:fld>
            <a:endParaRPr lang="en-US" noProof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939702A-59C2-1810-4B98-AB0A6897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4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C3EF-BB0E-43E7-724E-41B21B22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 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21334-0B05-8042-E299-C2FDEDF8C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3" descr="A screenshot of a cellphone&#10;&#10;Description automatically generated">
            <a:extLst>
              <a:ext uri="{FF2B5EF4-FFF2-40B4-BE49-F238E27FC236}">
                <a16:creationId xmlns:a16="http://schemas.microsoft.com/office/drawing/2014/main" id="{84C3A686-7B46-ECE6-C293-DFE66A8A6A4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88" y="-1"/>
            <a:ext cx="3484213" cy="672147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E219CA-D2BF-41B0-3911-46B4FFCB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9"/>
          <a:stretch/>
        </p:blipFill>
        <p:spPr>
          <a:xfrm>
            <a:off x="9078120" y="-4712"/>
            <a:ext cx="3027272" cy="68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FBC76-E692-5335-7F7E-5D92FAA9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710E-D595-491E-5D5B-7CE832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 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BEEA7-B8D1-548C-D373-7A34E16B4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8D80D8-CB64-3320-38FB-AAF88CBAB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shot of a cellphone&#10;&#10;Description automatically generated">
            <a:extLst>
              <a:ext uri="{FF2B5EF4-FFF2-40B4-BE49-F238E27FC236}">
                <a16:creationId xmlns:a16="http://schemas.microsoft.com/office/drawing/2014/main" id="{0A4CA034-E721-50FE-C503-1C765FB7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14" y="1702199"/>
            <a:ext cx="3076575" cy="4610100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B81BDF42-B4B3-3D83-07D0-1323B210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65" y="1567524"/>
            <a:ext cx="2524125" cy="4610100"/>
          </a:xfrm>
          <a:prstGeom prst="rect">
            <a:avLst/>
          </a:prstGeom>
        </p:spPr>
      </p:pic>
      <p:pic>
        <p:nvPicPr>
          <p:cNvPr id="9" name="Picture 8" descr="A blurry image of a barcode&#10;&#10;Description automatically generated">
            <a:extLst>
              <a:ext uri="{FF2B5EF4-FFF2-40B4-BE49-F238E27FC236}">
                <a16:creationId xmlns:a16="http://schemas.microsoft.com/office/drawing/2014/main" id="{4249A882-2371-B248-1A3D-1A61207FF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539" y="1347062"/>
            <a:ext cx="26003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3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5BC9619-B8DD-B3E2-CAB5-95D7084301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66700"/>
            <a:ext cx="5105400" cy="6324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A31E992D-EFF8-98D3-F10B-5757473DE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/>
          <a:lstStyle/>
          <a:p>
            <a:r>
              <a:rPr lang="en-US"/>
              <a:t>Need support?</a:t>
            </a: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CB8AE2DA-E476-60D8-747B-0B1583926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465" y="4343400"/>
            <a:ext cx="5162550" cy="1355732"/>
          </a:xfrm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  <a:p>
            <a:r>
              <a:rPr lang="en-US">
                <a:solidFill>
                  <a:srgbClr val="002060"/>
                </a:solidFill>
              </a:rPr>
              <a:t>https://involve-</a:t>
            </a:r>
            <a:r>
              <a:rPr lang="en-US" err="1">
                <a:solidFill>
                  <a:srgbClr val="002060"/>
                </a:solidFill>
              </a:rPr>
              <a:t>support.moderncampus.com</a:t>
            </a:r>
            <a:r>
              <a:rPr lang="en-US">
                <a:solidFill>
                  <a:srgbClr val="002060"/>
                </a:solidFill>
              </a:rPr>
              <a:t>/</a:t>
            </a:r>
            <a:r>
              <a:rPr lang="en-US" err="1">
                <a:solidFill>
                  <a:srgbClr val="002060"/>
                </a:solidFill>
              </a:rPr>
              <a:t>hc</a:t>
            </a:r>
            <a:r>
              <a:rPr lang="en-US">
                <a:solidFill>
                  <a:srgbClr val="002060"/>
                </a:solidFill>
              </a:rPr>
              <a:t>/</a:t>
            </a:r>
            <a:r>
              <a:rPr lang="en-US" err="1">
                <a:solidFill>
                  <a:srgbClr val="002060"/>
                </a:solidFill>
              </a:rPr>
              <a:t>en</a:t>
            </a:r>
            <a:r>
              <a:rPr lang="en-US">
                <a:solidFill>
                  <a:srgbClr val="002060"/>
                </a:solidFill>
              </a:rPr>
              <a:t>-us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4B41F2B-A23E-53D1-B0A8-D7DD77F43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>
            <a:off x="314325" y="4953000"/>
            <a:ext cx="1143000" cy="17907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6880599-4CA3-EA33-36AF-931759A0C1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8788" y="6339840"/>
            <a:ext cx="302281" cy="36576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D551A6-E0AD-A883-93DA-ECF21463C0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7497" y="262864"/>
            <a:ext cx="9067800" cy="6858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BF78ECF-D759-9A04-828E-4163ABD2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14" y="1574132"/>
            <a:ext cx="4976060" cy="39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0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Advertising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86A08-CD05-DB94-CF25-4F16F9C46245}"/>
              </a:ext>
            </a:extLst>
          </p:cNvPr>
          <p:cNvSpPr txBox="1"/>
          <p:nvPr/>
        </p:nvSpPr>
        <p:spPr>
          <a:xfrm>
            <a:off x="800538" y="2368331"/>
            <a:ext cx="106434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romanLcPeriod"/>
            </a:pPr>
            <a:r>
              <a:rPr lang="en-US"/>
              <a:t>Postings include, but are not limited to posters, flyers, table tents, window clings, and promotional materials. </a:t>
            </a:r>
          </a:p>
          <a:p>
            <a:pPr marL="342900" indent="-342900">
              <a:buAutoNum type="romanLcPeriod"/>
            </a:pPr>
            <a:r>
              <a:rPr lang="en-US"/>
              <a:t>All Registered Student Organization (RSO) postings must be stamped and approved by OSE </a:t>
            </a:r>
            <a:r>
              <a:rPr lang="en-US" b="1"/>
              <a:t>prior to copying and posting </a:t>
            </a:r>
            <a:r>
              <a:rPr lang="en-US"/>
              <a:t>(RSO Handbook).</a:t>
            </a:r>
          </a:p>
          <a:p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8F1B1-5AE8-D352-5AAA-7E3CAD8E2B7F}"/>
              </a:ext>
            </a:extLst>
          </p:cNvPr>
          <p:cNvSpPr txBox="1"/>
          <p:nvPr/>
        </p:nvSpPr>
        <p:spPr>
          <a:xfrm>
            <a:off x="800537" y="3664606"/>
            <a:ext cx="106434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Posters/ other forms of advertisement can be approved by any time by SGA Executive Board/Cabinet, OSE Interns, or Pro Staff within the OSE, </a:t>
            </a:r>
            <a:r>
              <a:rPr lang="en-US" b="1"/>
              <a:t>in person</a:t>
            </a:r>
            <a:r>
              <a:rPr lang="en-US"/>
              <a:t>.</a:t>
            </a:r>
          </a:p>
          <a:p>
            <a:r>
              <a:rPr lang="en-US"/>
              <a:t>However, if your event has not been approved, approved postings should not be put up. 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6687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5D55-DDB3-B045-6D9F-89F0EC63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deadlines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AE43F-0ABA-5C06-ADDD-B43736D82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A3472-6D20-7B17-CC83-A62D94C43111}"/>
              </a:ext>
            </a:extLst>
          </p:cNvPr>
          <p:cNvSpPr txBox="1"/>
          <p:nvPr/>
        </p:nvSpPr>
        <p:spPr>
          <a:xfrm>
            <a:off x="5170503" y="250103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40F7C-4EC0-0B2D-CEB1-F4BE2EDFB593}"/>
              </a:ext>
            </a:extLst>
          </p:cNvPr>
          <p:cNvSpPr txBox="1"/>
          <p:nvPr/>
        </p:nvSpPr>
        <p:spPr>
          <a:xfrm>
            <a:off x="548640" y="1911524"/>
            <a:ext cx="1080516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Distinction between events and club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Events are open to the wider campus community, generally advertised.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Club meetings are closed to the wider campus community and only involve club members. Outside speakers or guests are okay here, but generally unadvertised (unless some form of informational meeting).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20BFD-87AF-2CB6-18EF-46515FE28829}"/>
              </a:ext>
            </a:extLst>
          </p:cNvPr>
          <p:cNvSpPr txBox="1"/>
          <p:nvPr/>
        </p:nvSpPr>
        <p:spPr>
          <a:xfrm>
            <a:off x="776363" y="3584420"/>
            <a:ext cx="496316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Events: 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No setup required (tech, tables, chairs, etc.), space as is- </a:t>
            </a:r>
            <a:r>
              <a:rPr lang="en-US" b="1"/>
              <a:t>One week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Setup required- </a:t>
            </a:r>
            <a:r>
              <a:rPr lang="en-US" b="1"/>
              <a:t>Two weeks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Event has to be submitted before you submit your expenditure </a:t>
            </a:r>
          </a:p>
          <a:p>
            <a:pPr marL="285750" indent="-285750">
              <a:buFont typeface="Arial"/>
              <a:buChar char="•"/>
            </a:pPr>
            <a:endParaRPr lang="en-US" b="1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19505-C79E-4473-79C9-3C38B8119A3A}"/>
              </a:ext>
            </a:extLst>
          </p:cNvPr>
          <p:cNvSpPr txBox="1"/>
          <p:nvPr/>
        </p:nvSpPr>
        <p:spPr>
          <a:xfrm>
            <a:off x="6390638" y="3584419"/>
            <a:ext cx="49631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Club Meetings: 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(Shouldn't need setup)- </a:t>
            </a:r>
            <a:r>
              <a:rPr lang="en-US" b="1"/>
              <a:t>One week </a:t>
            </a:r>
          </a:p>
          <a:p>
            <a:pPr marL="285750" indent="-285750">
              <a:buFont typeface="Arial"/>
              <a:buChar char="•"/>
            </a:pPr>
            <a:endParaRPr lang="en-US" b="1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Introductions &amp; Staffing Updates</a:t>
            </a:r>
          </a:p>
          <a:p>
            <a:r>
              <a:rPr lang="en-US"/>
              <a:t>ENGAGE: Goucher Updates</a:t>
            </a:r>
          </a:p>
          <a:p>
            <a:r>
              <a:rPr lang="en-US">
                <a:latin typeface="TW Cen MT"/>
              </a:rPr>
              <a:t>Event Management Process</a:t>
            </a:r>
            <a:endParaRPr lang="en-US"/>
          </a:p>
          <a:p>
            <a:r>
              <a:rPr lang="en-US"/>
              <a:t>Finance &amp; Budget</a:t>
            </a:r>
          </a:p>
          <a:p>
            <a:r>
              <a:rPr lang="en-US"/>
              <a:t>RSO Handbook: Coming Soon! </a:t>
            </a:r>
          </a:p>
          <a:p>
            <a:r>
              <a:rPr lang="en-US"/>
              <a:t>General Questions</a:t>
            </a:r>
          </a:p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8" name="Text Placeholder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287F1B-3E25-4481-B199-24E6AD1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/>
          <a:lstStyle/>
          <a:p>
            <a:r>
              <a:rPr lang="en-US"/>
              <a:t>Deadline Timeline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D4ADB-79CE-478E-8FBE-53E59DEC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119">
            <a:extLst>
              <a:ext uri="{FF2B5EF4-FFF2-40B4-BE49-F238E27FC236}">
                <a16:creationId xmlns:a16="http://schemas.microsoft.com/office/drawing/2014/main" id="{A8F5C4E3-6105-466B-A340-80D73DB22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8BA83D-1427-421B-BA4C-7FB4B3E35EB8}"/>
              </a:ext>
            </a:extLst>
          </p:cNvPr>
          <p:cNvCxnSpPr>
            <a:cxnSpLocks/>
          </p:cNvCxnSpPr>
          <p:nvPr/>
        </p:nvCxnSpPr>
        <p:spPr>
          <a:xfrm>
            <a:off x="447577" y="3633276"/>
            <a:ext cx="11175441" cy="0"/>
          </a:xfrm>
          <a:prstGeom prst="straightConnector1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436439-1F5C-F778-FB8C-40472E1716B6}"/>
              </a:ext>
            </a:extLst>
          </p:cNvPr>
          <p:cNvSpPr/>
          <p:nvPr/>
        </p:nvSpPr>
        <p:spPr>
          <a:xfrm>
            <a:off x="1090451" y="3822387"/>
            <a:ext cx="1744464" cy="10762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Event Registration (w/ setup)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F1AA38-B76C-3015-6B4A-C11E03EA39C8}"/>
              </a:ext>
            </a:extLst>
          </p:cNvPr>
          <p:cNvSpPr/>
          <p:nvPr/>
        </p:nvSpPr>
        <p:spPr>
          <a:xfrm>
            <a:off x="5332183" y="3822386"/>
            <a:ext cx="1744464" cy="10762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Event Registration (w/no setup)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6BB6B8-B68D-8D8A-3BE4-C8BE77A00A7F}"/>
              </a:ext>
            </a:extLst>
          </p:cNvPr>
          <p:cNvSpPr/>
          <p:nvPr/>
        </p:nvSpPr>
        <p:spPr>
          <a:xfrm>
            <a:off x="1090452" y="5280789"/>
            <a:ext cx="1744464" cy="107625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Expenditure Request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5A9987E-499F-420A-4D5F-D5266C3CD5CD}"/>
              </a:ext>
            </a:extLst>
          </p:cNvPr>
          <p:cNvSpPr/>
          <p:nvPr/>
        </p:nvSpPr>
        <p:spPr>
          <a:xfrm>
            <a:off x="9474297" y="3809142"/>
            <a:ext cx="1744464" cy="11027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Reconciliation Form </a:t>
            </a:r>
            <a:r>
              <a:rPr lang="en-US" sz="1600" b="1" u="sng"/>
              <a:t>IF</a:t>
            </a:r>
            <a:r>
              <a:rPr lang="en-US" sz="1600"/>
              <a:t> purchase was reimbursement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E406C5-4F7B-299F-F7CF-3023CA311E0A}"/>
              </a:ext>
            </a:extLst>
          </p:cNvPr>
          <p:cNvSpPr/>
          <p:nvPr/>
        </p:nvSpPr>
        <p:spPr>
          <a:xfrm>
            <a:off x="5332183" y="5266519"/>
            <a:ext cx="1744464" cy="10762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Club Meeting Registration </a:t>
            </a:r>
          </a:p>
        </p:txBody>
      </p:sp>
      <p:sp>
        <p:nvSpPr>
          <p:cNvPr id="35" name="Right Bracket 34">
            <a:extLst>
              <a:ext uri="{FF2B5EF4-FFF2-40B4-BE49-F238E27FC236}">
                <a16:creationId xmlns:a16="http://schemas.microsoft.com/office/drawing/2014/main" id="{03ABACE1-2BDB-4181-5043-D0757A0AB4BB}"/>
              </a:ext>
            </a:extLst>
          </p:cNvPr>
          <p:cNvSpPr/>
          <p:nvPr/>
        </p:nvSpPr>
        <p:spPr>
          <a:xfrm rot="16200000">
            <a:off x="1838906" y="2483725"/>
            <a:ext cx="157885" cy="1973555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ket 37">
            <a:extLst>
              <a:ext uri="{FF2B5EF4-FFF2-40B4-BE49-F238E27FC236}">
                <a16:creationId xmlns:a16="http://schemas.microsoft.com/office/drawing/2014/main" id="{711184EE-E0E4-AEF4-57BE-C1C83D8779EE}"/>
              </a:ext>
            </a:extLst>
          </p:cNvPr>
          <p:cNvSpPr/>
          <p:nvPr/>
        </p:nvSpPr>
        <p:spPr>
          <a:xfrm rot="16200000">
            <a:off x="6125507" y="2490858"/>
            <a:ext cx="157816" cy="1972692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ight Bracket 39">
            <a:extLst>
              <a:ext uri="{FF2B5EF4-FFF2-40B4-BE49-F238E27FC236}">
                <a16:creationId xmlns:a16="http://schemas.microsoft.com/office/drawing/2014/main" id="{C9FF0477-001F-2166-3285-265B092D7122}"/>
              </a:ext>
            </a:extLst>
          </p:cNvPr>
          <p:cNvSpPr/>
          <p:nvPr/>
        </p:nvSpPr>
        <p:spPr>
          <a:xfrm rot="16200000">
            <a:off x="10273376" y="2562802"/>
            <a:ext cx="146305" cy="182880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3B50AB-17D4-D6B7-EBD8-3E12A70EF8FE}"/>
              </a:ext>
            </a:extLst>
          </p:cNvPr>
          <p:cNvSpPr txBox="1"/>
          <p:nvPr/>
        </p:nvSpPr>
        <p:spPr>
          <a:xfrm>
            <a:off x="1048283" y="303102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2 weeks prior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EA4296-FAAF-301D-F835-7DF756200CFF}"/>
              </a:ext>
            </a:extLst>
          </p:cNvPr>
          <p:cNvSpPr txBox="1"/>
          <p:nvPr/>
        </p:nvSpPr>
        <p:spPr>
          <a:xfrm>
            <a:off x="5290015" y="303635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1 week prior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27F6C-4577-76F5-7172-3C5DAFC5E52A}"/>
              </a:ext>
            </a:extLst>
          </p:cNvPr>
          <p:cNvSpPr txBox="1"/>
          <p:nvPr/>
        </p:nvSpPr>
        <p:spPr>
          <a:xfrm>
            <a:off x="8889310" y="2779226"/>
            <a:ext cx="291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Within 2 weeks after reimbursement purchase</a:t>
            </a:r>
          </a:p>
        </p:txBody>
      </p:sp>
    </p:spTree>
    <p:extLst>
      <p:ext uri="{BB962C8B-B14F-4D97-AF65-F5344CB8AC3E}">
        <p14:creationId xmlns:p14="http://schemas.microsoft.com/office/powerpoint/2010/main" val="2500734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 &amp; budget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99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B31C2F2-040B-EAAF-47A9-FF33F285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Vocabulary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D5BEDF-BD95-6AD3-035A-8E9BA38561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33800" y="2423061"/>
            <a:ext cx="7730258" cy="1005939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43467B"/>
                </a:solidFill>
              </a:rPr>
              <a:t>AKA Budget Request</a:t>
            </a:r>
          </a:p>
          <a:p>
            <a:r>
              <a:rPr lang="en-US">
                <a:solidFill>
                  <a:srgbClr val="43467B"/>
                </a:solidFill>
              </a:rPr>
              <a:t>RSO requesting that a certain amount of money should be set aside for them for the entire academic year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5F5941-BF1B-BEEA-B0E5-F846D210C9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4000" y="2713664"/>
            <a:ext cx="2209800" cy="424732"/>
          </a:xfrm>
        </p:spPr>
        <p:txBody>
          <a:bodyPr/>
          <a:lstStyle/>
          <a:p>
            <a:r>
              <a:rPr lang="en-US"/>
              <a:t>Allocation</a:t>
            </a:r>
          </a:p>
        </p:txBody>
      </p:sp>
      <p:pic>
        <p:nvPicPr>
          <p:cNvPr id="4" name="Picture Placeholder 3" descr="Bank with solid fill">
            <a:extLst>
              <a:ext uri="{FF2B5EF4-FFF2-40B4-BE49-F238E27FC236}">
                <a16:creationId xmlns:a16="http://schemas.microsoft.com/office/drawing/2014/main" id="{E4452E23-B48D-362D-7590-333A008EEF8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7" r="877"/>
          <a:stretch>
            <a:fillRect/>
          </a:stretch>
        </p:blipFill>
        <p:spPr/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697A1D-52E3-50F5-B75C-CE58315C068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733800" y="3556396"/>
            <a:ext cx="7730258" cy="1005939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accent5"/>
                </a:solidFill>
              </a:rPr>
              <a:t>AKA Payment Request</a:t>
            </a:r>
          </a:p>
          <a:p>
            <a:r>
              <a:rPr lang="en-US" sz="1900">
                <a:solidFill>
                  <a:schemeClr val="accent5"/>
                </a:solidFill>
              </a:rPr>
              <a:t>RSO requesting to purchase items for an event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90F932A-E801-4639-02D8-DA686E13E3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24000" y="3846999"/>
            <a:ext cx="2209800" cy="424732"/>
          </a:xfrm>
        </p:spPr>
        <p:txBody>
          <a:bodyPr/>
          <a:lstStyle/>
          <a:p>
            <a:r>
              <a:rPr lang="en-US"/>
              <a:t>Expenditure</a:t>
            </a:r>
          </a:p>
        </p:txBody>
      </p:sp>
      <p:pic>
        <p:nvPicPr>
          <p:cNvPr id="6" name="Picture Placeholder 5" descr="Wallet outline">
            <a:extLst>
              <a:ext uri="{FF2B5EF4-FFF2-40B4-BE49-F238E27FC236}">
                <a16:creationId xmlns:a16="http://schemas.microsoft.com/office/drawing/2014/main" id="{15E2DB0E-F859-007D-FEB3-5E00F1950B6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7" r="87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DA377-8FCD-3EC8-F33E-2A429538A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39BAD0-9C46-4FDD-A334-A26739C0A20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810000" y="4902097"/>
            <a:ext cx="7654058" cy="100593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After a purchase has been made, turn in the receipts so the correct amount can be subtracted from an RSO’s allocation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80937BC-1044-297F-EA08-D99515CA90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24000" y="4980335"/>
            <a:ext cx="2286000" cy="424732"/>
          </a:xfrm>
        </p:spPr>
        <p:txBody>
          <a:bodyPr/>
          <a:lstStyle/>
          <a:p>
            <a:r>
              <a:rPr lang="en-US"/>
              <a:t>Reconciliation</a:t>
            </a:r>
          </a:p>
        </p:txBody>
      </p:sp>
      <p:pic>
        <p:nvPicPr>
          <p:cNvPr id="8" name="Picture Placeholder 7" descr="Receipt outline">
            <a:extLst>
              <a:ext uri="{FF2B5EF4-FFF2-40B4-BE49-F238E27FC236}">
                <a16:creationId xmlns:a16="http://schemas.microsoft.com/office/drawing/2014/main" id="{5DF1989C-4C3B-3C38-599C-36097733838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77" r="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6658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4B92-2E08-B8EA-8B5E-186C89DA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0058"/>
            <a:ext cx="10805160" cy="707886"/>
          </a:xfrm>
        </p:spPr>
        <p:txBody>
          <a:bodyPr/>
          <a:lstStyle/>
          <a:p>
            <a:r>
              <a:rPr lang="en-US"/>
              <a:t>Allocation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E540C-44AE-EA7C-7A8F-DE479F216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23</a:t>
            </a:fld>
            <a:endParaRPr lang="en-US" noProof="0"/>
          </a:p>
        </p:txBody>
      </p:sp>
      <p:pic>
        <p:nvPicPr>
          <p:cNvPr id="4" name="Picture Placeholder 3" descr="Bank with solid fill">
            <a:extLst>
              <a:ext uri="{FF2B5EF4-FFF2-40B4-BE49-F238E27FC236}">
                <a16:creationId xmlns:a16="http://schemas.microsoft.com/office/drawing/2014/main" id="{9BEDD01F-6EF3-C949-ABE4-7141B4902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7" r="877"/>
          <a:stretch>
            <a:fillRect/>
          </a:stretch>
        </p:blipFill>
        <p:spPr>
          <a:xfrm>
            <a:off x="219872" y="922229"/>
            <a:ext cx="711197" cy="72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3EF16-2342-4A19-37DE-6C77AEEA3252}"/>
              </a:ext>
            </a:extLst>
          </p:cNvPr>
          <p:cNvSpPr txBox="1"/>
          <p:nvPr/>
        </p:nvSpPr>
        <p:spPr>
          <a:xfrm>
            <a:off x="779928" y="1645773"/>
            <a:ext cx="533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allocation request is a request for funding for the academic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i.e. allocation requests made in Fall ‘25 will count for Fall ‘25 and Spring ‘26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allocation request must be approved by the SGA Senate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SGA Senate meeting time is TBD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Allocation requests are an outline of the budget for your RSO for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Allocation requests must be submitted via the form in ENGAGE: Goucher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EB9D5-E616-67FB-6937-5B425BBCAF6F}"/>
              </a:ext>
            </a:extLst>
          </p:cNvPr>
          <p:cNvSpPr txBox="1"/>
          <p:nvPr/>
        </p:nvSpPr>
        <p:spPr>
          <a:xfrm>
            <a:off x="6265068" y="1637944"/>
            <a:ext cx="533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allocation request being approved by the Senate </a:t>
            </a:r>
            <a:r>
              <a:rPr lang="en-US" b="1"/>
              <a:t>DOES NOT</a:t>
            </a:r>
            <a:r>
              <a:rPr lang="en-US"/>
              <a:t> mean that an RSO can start spending the money they requested whenever they want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allocation request being approved by the Senate simply means that SGA is agreeing to set aside the amount requested by the RSO for the academic year for the RSO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It does not mean that SGA is giving the RSO a blank check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43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D80D3D-F10E-EE6C-8319-BDA2644B2E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7E7E9B-6C12-1007-1D8A-1D9F6EAB9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46F3D6-AC35-A6C0-5AE7-B02A3E555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F69E1D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47C90-84CD-4305-6A43-324056C7B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809" y="2291381"/>
            <a:ext cx="5864382" cy="2275238"/>
          </a:xfrm>
        </p:spPr>
        <p:txBody>
          <a:bodyPr>
            <a:normAutofit/>
          </a:bodyPr>
          <a:lstStyle/>
          <a:p>
            <a:r>
              <a:rPr lang="en-US" sz="9600"/>
              <a:t>BIG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6DFC1-8DB0-3F1B-C289-D497309596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04126" y="6248400"/>
            <a:ext cx="398690" cy="480096"/>
          </a:xfrm>
          <a:prstGeom prst="rect">
            <a:avLst/>
          </a:prstGeom>
          <a:ln>
            <a:solidFill>
              <a:srgbClr val="F69E1D"/>
            </a:solidFill>
          </a:ln>
        </p:spPr>
        <p:txBody>
          <a:bodyPr/>
          <a:lstStyle/>
          <a:p>
            <a:fld id="{4FAB73BC-B049-4115-A692-8D63A059BFB8}" type="slidenum">
              <a:rPr lang="en-US" sz="1000" noProof="0" smtClean="0"/>
              <a:pPr/>
              <a:t>24</a:t>
            </a:fld>
            <a:endParaRPr lang="en-US" sz="1000" noProof="0"/>
          </a:p>
        </p:txBody>
      </p:sp>
    </p:spTree>
    <p:extLst>
      <p:ext uri="{BB962C8B-B14F-4D97-AF65-F5344CB8AC3E}">
        <p14:creationId xmlns:p14="http://schemas.microsoft.com/office/powerpoint/2010/main" val="365895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4B92-2E08-B8EA-8B5E-186C89DA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0058"/>
            <a:ext cx="10805160" cy="707886"/>
          </a:xfrm>
        </p:spPr>
        <p:txBody>
          <a:bodyPr/>
          <a:lstStyle/>
          <a:p>
            <a:r>
              <a:rPr lang="en-US"/>
              <a:t>New Allocation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E540C-44AE-EA7C-7A8F-DE479F216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25</a:t>
            </a:fld>
            <a:endParaRPr lang="en-US" noProof="0"/>
          </a:p>
        </p:txBody>
      </p:sp>
      <p:pic>
        <p:nvPicPr>
          <p:cNvPr id="4" name="Picture Placeholder 3" descr="Bank with solid fill">
            <a:extLst>
              <a:ext uri="{FF2B5EF4-FFF2-40B4-BE49-F238E27FC236}">
                <a16:creationId xmlns:a16="http://schemas.microsoft.com/office/drawing/2014/main" id="{9BEDD01F-6EF3-C949-ABE4-7141B4902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7" r="877"/>
          <a:stretch>
            <a:fillRect/>
          </a:stretch>
        </p:blipFill>
        <p:spPr>
          <a:xfrm>
            <a:off x="219872" y="922229"/>
            <a:ext cx="711197" cy="72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3EF16-2342-4A19-37DE-6C77AEEA3252}"/>
              </a:ext>
            </a:extLst>
          </p:cNvPr>
          <p:cNvSpPr txBox="1"/>
          <p:nvPr/>
        </p:nvSpPr>
        <p:spPr>
          <a:xfrm>
            <a:off x="779928" y="1645773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new system for allocations will be a tiered system rather than a set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There will be 3 tiers in this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Tier 1(lowest tier): will have a maximum allocation budget of $500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Tier 2(middle tier): will have a maximum allocation budget of $1,000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Tier 3(highest tier): will have a maximum allocation budget of $1,500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NEW RSOS ARE NOT ELIGIBLE FOR TIER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When submitting your allocation budget, the request should be broken down into categories i.e. events, food, travel, decorations,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 more in-depth you are with your request increases your chances of being in a higher tier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EB9D5-E616-67FB-6937-5B425BBCAF6F}"/>
              </a:ext>
            </a:extLst>
          </p:cNvPr>
          <p:cNvSpPr txBox="1"/>
          <p:nvPr/>
        </p:nvSpPr>
        <p:spPr>
          <a:xfrm>
            <a:off x="6265068" y="1637944"/>
            <a:ext cx="53340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Ways and Means committee will select a recommended 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Senate will decide what tier your club will be placed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If you would like to advocate for your club to be in a higher tier reach out and </a:t>
            </a:r>
            <a:r>
              <a:rPr lang="en-US" b="1"/>
              <a:t>ATTEND A General Assembly Meeting!!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You are required to have your Club Interest Meeting before you can submit your 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hlinkClick r:id="rId5" action="ppaction://hlinkfile"/>
              </a:rPr>
              <a:t>Evidence</a:t>
            </a:r>
            <a:r>
              <a:rPr lang="en-US"/>
              <a:t> will be required in Engage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number of members in your club will need to be stated in form when submitting 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6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4B92-2E08-B8EA-8B5E-186C89DA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0058"/>
            <a:ext cx="10805160" cy="707886"/>
          </a:xfrm>
        </p:spPr>
        <p:txBody>
          <a:bodyPr/>
          <a:lstStyle/>
          <a:p>
            <a:r>
              <a:rPr lang="en-US"/>
              <a:t>Allocation appeal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E540C-44AE-EA7C-7A8F-DE479F216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4" name="Picture Placeholder 3" descr="Bank with solid fill">
            <a:extLst>
              <a:ext uri="{FF2B5EF4-FFF2-40B4-BE49-F238E27FC236}">
                <a16:creationId xmlns:a16="http://schemas.microsoft.com/office/drawing/2014/main" id="{9BEDD01F-6EF3-C949-ABE4-7141B4902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7" r="877"/>
          <a:stretch>
            <a:fillRect/>
          </a:stretch>
        </p:blipFill>
        <p:spPr>
          <a:xfrm>
            <a:off x="219872" y="922229"/>
            <a:ext cx="711197" cy="72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3EF16-2342-4A19-37DE-6C77AEEA3252}"/>
              </a:ext>
            </a:extLst>
          </p:cNvPr>
          <p:cNvSpPr txBox="1"/>
          <p:nvPr/>
        </p:nvSpPr>
        <p:spPr>
          <a:xfrm>
            <a:off x="628788" y="1645773"/>
            <a:ext cx="548514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new system will include an appeal process where your club can request additional money on top of the money already allocated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 maximum a club can appeal for is $1,000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/>
              <a:t>A MAXIMUM OF FIVE RSOS CAN BE APPROVED FOR AN APPEAL(subject to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You can appeal once your allocation budget has been 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Allocation appeal requests must be submitted via the form in </a:t>
            </a:r>
            <a:r>
              <a:rPr lang="en-US" b="1"/>
              <a:t>ENGAGE: Goucher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EB9D5-E616-67FB-6937-5B425BBCAF6F}"/>
              </a:ext>
            </a:extLst>
          </p:cNvPr>
          <p:cNvSpPr txBox="1"/>
          <p:nvPr/>
        </p:nvSpPr>
        <p:spPr>
          <a:xfrm>
            <a:off x="6265068" y="1637944"/>
            <a:ext cx="53340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appeal must be approved by the Ways and Means committee before it reaches the Senate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Ways and Means has the power to approve, amend or deny the appeal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If denied your appeal </a:t>
            </a:r>
            <a:r>
              <a:rPr lang="en-US" b="1"/>
              <a:t>WILL NOT</a:t>
            </a:r>
            <a:r>
              <a:rPr lang="en-US"/>
              <a:t> go to the Senate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If amended the appeal will be sent back with notes, and must be resubmitted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Once approved the appeal goes to the Senate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It is </a:t>
            </a:r>
            <a:r>
              <a:rPr lang="en-US" b="1"/>
              <a:t>REQUIRED</a:t>
            </a:r>
            <a:r>
              <a:rPr lang="en-US"/>
              <a:t> that at least </a:t>
            </a:r>
            <a:r>
              <a:rPr lang="en-US" b="1"/>
              <a:t>ONE</a:t>
            </a:r>
            <a:r>
              <a:rPr lang="en-US"/>
              <a:t> club officer and </a:t>
            </a:r>
            <a:r>
              <a:rPr lang="en-US" b="1"/>
              <a:t>TWO</a:t>
            </a:r>
            <a:r>
              <a:rPr lang="en-US"/>
              <a:t> non-SGA club members attend the GA to advocate for their appeal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 Senate will then decide whether to approve, amend, or deny</a:t>
            </a:r>
          </a:p>
        </p:txBody>
      </p:sp>
    </p:spTree>
    <p:extLst>
      <p:ext uri="{BB962C8B-B14F-4D97-AF65-F5344CB8AC3E}">
        <p14:creationId xmlns:p14="http://schemas.microsoft.com/office/powerpoint/2010/main" val="2462464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382E-31C8-4354-6153-BD7B189A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35" y="1010055"/>
            <a:ext cx="10805160" cy="707886"/>
          </a:xfrm>
        </p:spPr>
        <p:txBody>
          <a:bodyPr/>
          <a:lstStyle/>
          <a:p>
            <a:r>
              <a:rPr lang="en-US"/>
              <a:t>Expenditure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0AEA5-F398-9542-C250-9110A1175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27</a:t>
            </a:fld>
            <a:endParaRPr lang="en-US" noProof="0"/>
          </a:p>
        </p:txBody>
      </p:sp>
      <p:pic>
        <p:nvPicPr>
          <p:cNvPr id="4" name="Picture Placeholder 5" descr="Wallet outline">
            <a:extLst>
              <a:ext uri="{FF2B5EF4-FFF2-40B4-BE49-F238E27FC236}">
                <a16:creationId xmlns:a16="http://schemas.microsoft.com/office/drawing/2014/main" id="{BA9A338F-4488-D8D9-4953-FACC231AC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7" r="877"/>
          <a:stretch>
            <a:fillRect/>
          </a:stretch>
        </p:blipFill>
        <p:spPr>
          <a:xfrm>
            <a:off x="118006" y="1010055"/>
            <a:ext cx="711197" cy="72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93329-7FFD-2815-32DB-87BDB4EB4895}"/>
              </a:ext>
            </a:extLst>
          </p:cNvPr>
          <p:cNvSpPr txBox="1"/>
          <p:nvPr/>
        </p:nvSpPr>
        <p:spPr>
          <a:xfrm>
            <a:off x="820869" y="1704200"/>
            <a:ext cx="533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expenditure request is a request to spend the money allocated for an RSO via a previous allocation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Expenditure requests must be approved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 SGA Senate and the Ways and Means Committee if the amount is greater than $250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 SGA Treasurer if the amount is less than $250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SGA requires 2 weeks notice for expenditure requests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i.e. RSOs should be submitting expenditure requests 2 weeks or more before the date that they need the items 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4 weeks for hiring outside contracts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If your expenditure request does not meet this timeline it will be </a:t>
            </a:r>
            <a:r>
              <a:rPr lang="en-US" b="1"/>
              <a:t>AUTOMATICALLY DENIED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Expenditure requests must be submitted via the form in ENGAGE: Goucher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3E18A-898F-2E64-65D4-E904BD1F4E47}"/>
              </a:ext>
            </a:extLst>
          </p:cNvPr>
          <p:cNvSpPr txBox="1"/>
          <p:nvPr/>
        </p:nvSpPr>
        <p:spPr>
          <a:xfrm>
            <a:off x="6154869" y="1717941"/>
            <a:ext cx="533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estimation of attendees for events will be required in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You must list a realistic number of attendees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Examples of purchases that need expenditure requests: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Amazon purchases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Pick-up orders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E.g. Safeway, Walmart,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Reimbursements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Hiring outside groups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Ordering catering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/>
              <a:t>ANY PURCHASE THAT AN RSO WANTS TO MAKE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Estimating the amount for an expenditure request is 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SGA would rather an RSO ask for more, and need less, than ask for less, and need more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5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0CE908-49D9-73C4-0C17-53F975A4A9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B5FECA-14ED-B9D9-788C-EA1812CC64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Reimbursement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FF220A-6C26-75FB-6900-1EC24B0C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778000"/>
            <a:ext cx="9144000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Reimbursements </a:t>
            </a:r>
            <a:br>
              <a:rPr lang="en-US"/>
            </a:br>
            <a:r>
              <a:rPr lang="en-US" b="1" u="sng"/>
              <a:t>Must be approved </a:t>
            </a:r>
            <a:br>
              <a:rPr lang="en-US" b="1" u="sng"/>
            </a:br>
            <a:r>
              <a:rPr lang="en-US"/>
              <a:t>before RSO members make purchases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1B1DC3-72A3-79C4-1E46-2C9FF04DD6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B4F13-4221-29FE-BFDC-23347AB80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96FD-7DD0-CB8B-16C9-515B1D74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0600"/>
            <a:ext cx="10805160" cy="707886"/>
          </a:xfrm>
        </p:spPr>
        <p:txBody>
          <a:bodyPr/>
          <a:lstStyle/>
          <a:p>
            <a:r>
              <a:rPr lang="en-US"/>
              <a:t>Reconciliation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3B62B-9D06-DB48-9CB5-85DE6391F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29</a:t>
            </a:fld>
            <a:endParaRPr lang="en-US" noProof="0"/>
          </a:p>
        </p:txBody>
      </p:sp>
      <p:pic>
        <p:nvPicPr>
          <p:cNvPr id="4" name="Picture Placeholder 7" descr="Receipt outline">
            <a:extLst>
              <a:ext uri="{FF2B5EF4-FFF2-40B4-BE49-F238E27FC236}">
                <a16:creationId xmlns:a16="http://schemas.microsoft.com/office/drawing/2014/main" id="{3B66ED9D-A4FC-25D1-3E0A-7FDF254C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7" r="877"/>
          <a:stretch>
            <a:fillRect/>
          </a:stretch>
        </p:blipFill>
        <p:spPr>
          <a:xfrm>
            <a:off x="219872" y="974942"/>
            <a:ext cx="711197" cy="72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D0D4E-9081-D3BA-52F4-8CB2AE53141A}"/>
              </a:ext>
            </a:extLst>
          </p:cNvPr>
          <p:cNvSpPr txBox="1"/>
          <p:nvPr/>
        </p:nvSpPr>
        <p:spPr>
          <a:xfrm>
            <a:off x="762000" y="1905000"/>
            <a:ext cx="533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After a purchase is made for an RSO, the receipt for that purchase must be put into the Reconciliation form in ENGAGE: Goucher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Most of the time, it will be SGA who puts the receipt in on behalf of the RSO, as SGA will be making most of the purchases via credit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For reimbursements</a:t>
            </a:r>
            <a:r>
              <a:rPr lang="en-US"/>
              <a:t>, the RSO will need to submit the reconciliation form with their receipt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9C67B-6C2A-DB8C-6F62-329DCC70C09D}"/>
              </a:ext>
            </a:extLst>
          </p:cNvPr>
          <p:cNvSpPr txBox="1"/>
          <p:nvPr/>
        </p:nvSpPr>
        <p:spPr>
          <a:xfrm>
            <a:off x="6248400" y="1981200"/>
            <a:ext cx="533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purpose of this step in the financial process is to ensure accuracy in the bookkeeping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After the reconciliation form is completed, the actual amount of the purchase will be taken from an RSOs allocation, not the amount requested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E.g. if an RSO requests $200 for food, but ends up spending only $194.65, once the reconciliation form is filled out with the accurate amount, $194.65 will be removed from the allocation, not $200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CA15-98D0-F415-3F62-68950455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1FE1C-EC9E-97B7-766E-A517A8295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0141" y="3482298"/>
            <a:ext cx="3474720" cy="299831"/>
          </a:xfrm>
        </p:spPr>
        <p:txBody>
          <a:bodyPr/>
          <a:lstStyle/>
          <a:p>
            <a:r>
              <a:rPr lang="en-US"/>
              <a:t>Erica Gardner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CFB46F-0407-591A-5758-FEE648C0560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1935" y="4163312"/>
            <a:ext cx="3881697" cy="189292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Director of Student Engagement</a:t>
            </a:r>
          </a:p>
          <a:p>
            <a:r>
              <a:rPr lang="en-US"/>
              <a:t>Office Hours (OSE):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By appointment Monday – Thursday for event management inquiries</a:t>
            </a:r>
          </a:p>
          <a:p>
            <a:r>
              <a:rPr lang="en-US"/>
              <a:t>Email: Erica.Gardner@goucher.edu	</a:t>
            </a:r>
          </a:p>
          <a:p>
            <a:pPr lvl="8">
              <a:buFont typeface="Courier New" panose="020B0604020202020204" pitchFamily="34" charset="0"/>
              <a:buChar char="o"/>
            </a:pPr>
            <a:endParaRPr lang="en-US"/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3FDB19-0524-A4A8-0958-E2866D9790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40027" y="3524168"/>
            <a:ext cx="2175516" cy="257961"/>
          </a:xfrm>
        </p:spPr>
        <p:txBody>
          <a:bodyPr/>
          <a:lstStyle/>
          <a:p>
            <a:r>
              <a:rPr lang="en-US"/>
              <a:t>Vacant</a:t>
            </a:r>
          </a:p>
        </p:txBody>
      </p:sp>
      <p:pic>
        <p:nvPicPr>
          <p:cNvPr id="14" name="Picture Placeholder 13" descr="A person wearing glasses and a green jacket&#10;&#10;Description automatically generated">
            <a:extLst>
              <a:ext uri="{FF2B5EF4-FFF2-40B4-BE49-F238E27FC236}">
                <a16:creationId xmlns:a16="http://schemas.microsoft.com/office/drawing/2014/main" id="{416580C9-2F6F-1A69-4C93-E130D9D0223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7251" r="17251"/>
          <a:stretch>
            <a:fillRect/>
          </a:stretch>
        </p:blipFill>
        <p:spPr>
          <a:xfrm>
            <a:off x="1595271" y="1822468"/>
            <a:ext cx="1381457" cy="14054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6DA7F9-718E-9D3F-EB29-360D37BF0E9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2" y="4154652"/>
            <a:ext cx="3474720" cy="1884265"/>
          </a:xfrm>
        </p:spPr>
        <p:txBody>
          <a:bodyPr/>
          <a:lstStyle/>
          <a:p>
            <a:r>
              <a:rPr lang="en-US"/>
              <a:t>SGA Treasurer</a:t>
            </a:r>
          </a:p>
          <a:p>
            <a:r>
              <a:rPr lang="en-US"/>
              <a:t>Office hours (OSE): TBD</a:t>
            </a:r>
          </a:p>
          <a:p>
            <a:r>
              <a:rPr lang="en-US"/>
              <a:t>Email: sgatreasurer@goucher.edu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B1757E-D6A7-4EF1-0D55-2B79B29A92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92105" y="3503333"/>
            <a:ext cx="2293797" cy="217535"/>
          </a:xfrm>
        </p:spPr>
        <p:txBody>
          <a:bodyPr/>
          <a:lstStyle/>
          <a:p>
            <a:r>
              <a:rPr lang="en-US"/>
              <a:t>Deonte Lewis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CFAAF4-6581-199A-C0A9-6242C35A8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A3D2D3-5B9A-7A28-E87B-BEB6947030DF}"/>
              </a:ext>
            </a:extLst>
          </p:cNvPr>
          <p:cNvSpPr txBox="1">
            <a:spLocks/>
          </p:cNvSpPr>
          <p:nvPr/>
        </p:nvSpPr>
        <p:spPr>
          <a:xfrm>
            <a:off x="4511040" y="4174048"/>
            <a:ext cx="3474720" cy="1884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SGA Director of Student Organizations</a:t>
            </a:r>
          </a:p>
          <a:p>
            <a:r>
              <a:rPr lang="en-US"/>
              <a:t>Office Hours (OSE): </a:t>
            </a:r>
          </a:p>
          <a:p>
            <a:r>
              <a:rPr lang="en-US"/>
              <a:t>Email: sgaclubs@goucher.edu</a:t>
            </a:r>
          </a:p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B516119-F4BD-0194-B224-587D84906B8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l="17303" r="17303"/>
          <a:stretch/>
        </p:blipFill>
        <p:spPr>
          <a:xfrm>
            <a:off x="8888501" y="1721404"/>
            <a:ext cx="1552146" cy="15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0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9286" cy="6858000"/>
          </a:xfrm>
        </p:spPr>
      </p:pic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691" y="0"/>
            <a:ext cx="476110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Subtitle 43">
            <a:extLst>
              <a:ext uri="{FF2B5EF4-FFF2-40B4-BE49-F238E27FC236}">
                <a16:creationId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782" y="3294989"/>
            <a:ext cx="6148018" cy="2286002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/>
              <a:t>YOU fill out highlighted fields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/>
              <a:t>SGA fills out the rest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/>
              <a:t>Can be found in OSE office on the windowsill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/>
              <a:t>Turn form into SGA Treasurer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BBA4F7-0A2A-0F1A-D632-05FE56D3C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C4C6C5-6F77-03FC-470B-9F85D291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09" y="0"/>
            <a:ext cx="443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557B3-C722-6CED-C0A6-A2B36D7DB551}"/>
              </a:ext>
            </a:extLst>
          </p:cNvPr>
          <p:cNvSpPr txBox="1"/>
          <p:nvPr/>
        </p:nvSpPr>
        <p:spPr>
          <a:xfrm>
            <a:off x="8153400" y="533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Reimbursement Form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B526CB-4A37-118B-0298-02F69BF47A2C}"/>
              </a:ext>
            </a:extLst>
          </p:cNvPr>
          <p:cNvSpPr/>
          <p:nvPr/>
        </p:nvSpPr>
        <p:spPr>
          <a:xfrm>
            <a:off x="1447800" y="914400"/>
            <a:ext cx="3352800" cy="1676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8E396-F15F-DCA6-6AF2-88E0B864BA6B}"/>
              </a:ext>
            </a:extLst>
          </p:cNvPr>
          <p:cNvSpPr/>
          <p:nvPr/>
        </p:nvSpPr>
        <p:spPr>
          <a:xfrm>
            <a:off x="1447800" y="2571345"/>
            <a:ext cx="1219200" cy="78145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93387E-71DF-569D-A4F7-76B00601EF95}"/>
              </a:ext>
            </a:extLst>
          </p:cNvPr>
          <p:cNvSpPr/>
          <p:nvPr/>
        </p:nvSpPr>
        <p:spPr>
          <a:xfrm>
            <a:off x="2860906" y="3429000"/>
            <a:ext cx="2511194" cy="533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E6CC7-05E2-3537-2E9A-9D3DEEA55B0D}"/>
              </a:ext>
            </a:extLst>
          </p:cNvPr>
          <p:cNvSpPr/>
          <p:nvPr/>
        </p:nvSpPr>
        <p:spPr>
          <a:xfrm>
            <a:off x="3429000" y="609600"/>
            <a:ext cx="1825394" cy="304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7DB6C31-6427-11E5-C11B-9593B28C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4321501" cy="1447800"/>
          </a:xfrm>
        </p:spPr>
        <p:txBody>
          <a:bodyPr/>
          <a:lstStyle/>
          <a:p>
            <a:r>
              <a:rPr lang="en-US"/>
              <a:t>Gas Reimbursements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54524B-09E6-F5DD-B3A7-DCD6751AD5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057400"/>
            <a:ext cx="4321501" cy="4270248"/>
          </a:xfrm>
        </p:spPr>
        <p:txBody>
          <a:bodyPr>
            <a:normAutofit lnSpcReduction="10000"/>
          </a:bodyPr>
          <a:lstStyle/>
          <a:p>
            <a:r>
              <a:rPr lang="en-US"/>
              <a:t>The receipt for gas mileage reimbursements is a printout of the route taken on Google Maps or another similar platform</a:t>
            </a:r>
          </a:p>
          <a:p>
            <a:r>
              <a:rPr lang="en-US"/>
              <a:t>Components that need to be visible on the screenshot:</a:t>
            </a:r>
          </a:p>
          <a:p>
            <a:pPr lvl="1"/>
            <a:r>
              <a:rPr lang="en-US"/>
              <a:t>Starting address</a:t>
            </a:r>
          </a:p>
          <a:p>
            <a:pPr lvl="1"/>
            <a:r>
              <a:rPr lang="en-US"/>
              <a:t>Ending address</a:t>
            </a:r>
          </a:p>
          <a:p>
            <a:pPr lvl="1"/>
            <a:r>
              <a:rPr lang="en-US"/>
              <a:t>Total mileage of route</a:t>
            </a:r>
          </a:p>
          <a:p>
            <a:r>
              <a:rPr lang="en-US"/>
              <a:t>The Controller’s office reimburses for gas using the IRS standard rate ($0.70/mile)</a:t>
            </a:r>
          </a:p>
          <a:p>
            <a:r>
              <a:rPr lang="en-US"/>
              <a:t>Reimbursement will be via check, not cash, regardless of amount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9CF8E-5BBF-A7AC-93EA-ED6EDF9899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6DDD50-3BC3-AD62-A1FE-AC363C40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691829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4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AE0E-DB71-1CD7-8DB3-E057F9A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7680960" cy="1447800"/>
          </a:xfrm>
        </p:spPr>
        <p:txBody>
          <a:bodyPr/>
          <a:lstStyle/>
          <a:p>
            <a:r>
              <a:rPr lang="en-US"/>
              <a:t>Uber/</a:t>
            </a:r>
            <a:r>
              <a:rPr lang="en-US" err="1"/>
              <a:t>lyft</a:t>
            </a:r>
            <a:r>
              <a:rPr lang="en-US"/>
              <a:t> Reimbursements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344F-B2BE-0752-692B-EFB5089E92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7680960" cy="3660648"/>
          </a:xfrm>
        </p:spPr>
        <p:txBody>
          <a:bodyPr/>
          <a:lstStyle/>
          <a:p>
            <a:r>
              <a:rPr lang="en-US"/>
              <a:t>For a receipt for Uber/Lyft reimbursements, you need a screenshot of the receipt with the following visible:</a:t>
            </a:r>
          </a:p>
          <a:p>
            <a:pPr lvl="1"/>
            <a:r>
              <a:rPr lang="en-US"/>
              <a:t>Ride date/time</a:t>
            </a:r>
          </a:p>
          <a:p>
            <a:pPr lvl="1"/>
            <a:r>
              <a:rPr lang="en-US"/>
              <a:t>Starting address</a:t>
            </a:r>
          </a:p>
          <a:p>
            <a:pPr lvl="1"/>
            <a:r>
              <a:rPr lang="en-US"/>
              <a:t>Ending address</a:t>
            </a:r>
          </a:p>
          <a:p>
            <a:pPr lvl="1"/>
            <a:r>
              <a:rPr lang="en-US"/>
              <a:t>Total mileage</a:t>
            </a:r>
          </a:p>
          <a:p>
            <a:pPr lvl="1"/>
            <a:r>
              <a:rPr lang="en-US"/>
              <a:t>Payment line at the bottom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767B1E-E524-585D-6FF9-9099CF14F7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DF54B-3C5D-CFDA-6BB8-4CC098FC0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32</a:t>
            </a:fld>
            <a:endParaRPr lang="en-US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E8A604-E6F3-C476-E34E-776BF1FF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54" y="402076"/>
            <a:ext cx="2958258" cy="60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B3854-1655-25C8-612F-D057B952F562}"/>
              </a:ext>
            </a:extLst>
          </p:cNvPr>
          <p:cNvSpPr/>
          <p:nvPr/>
        </p:nvSpPr>
        <p:spPr>
          <a:xfrm>
            <a:off x="8604954" y="5638800"/>
            <a:ext cx="2958258" cy="5334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A77276-8574-92AB-A07A-104D73CE244D}"/>
              </a:ext>
            </a:extLst>
          </p:cNvPr>
          <p:cNvCxnSpPr/>
          <p:nvPr/>
        </p:nvCxnSpPr>
        <p:spPr>
          <a:xfrm>
            <a:off x="3587047" y="4724400"/>
            <a:ext cx="4871153" cy="1066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059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0C23-B401-E711-85C9-912A3D79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821679"/>
            <a:ext cx="10805160" cy="1447800"/>
          </a:xfrm>
        </p:spPr>
        <p:txBody>
          <a:bodyPr/>
          <a:lstStyle/>
          <a:p>
            <a:r>
              <a:rPr lang="en-US"/>
              <a:t>Hiring an outside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4825D-0A28-BDF0-8642-F07DEE6DE5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1838960"/>
            <a:ext cx="3352800" cy="448868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You need:</a:t>
            </a:r>
          </a:p>
          <a:p>
            <a:r>
              <a:rPr lang="en-US"/>
              <a:t>W9 (all fields must be complete)</a:t>
            </a:r>
          </a:p>
          <a:p>
            <a:r>
              <a:rPr lang="en-US"/>
              <a:t>Contract</a:t>
            </a:r>
          </a:p>
          <a:p>
            <a:pPr lvl="1"/>
            <a:r>
              <a:rPr lang="en-US"/>
              <a:t>Group’s contract if they have one</a:t>
            </a:r>
          </a:p>
          <a:p>
            <a:pPr lvl="1"/>
            <a:r>
              <a:rPr lang="en-US"/>
              <a:t>If not, Goucher has a Personal Services Agreement Contract</a:t>
            </a:r>
          </a:p>
          <a:p>
            <a:pPr lvl="2"/>
            <a:r>
              <a:rPr lang="en-US"/>
              <a:t>Must be submitted as a Word document</a:t>
            </a:r>
          </a:p>
          <a:p>
            <a:pPr lvl="2"/>
            <a:r>
              <a:rPr lang="en-US"/>
              <a:t>Must include vendor's signature</a:t>
            </a:r>
          </a:p>
          <a:p>
            <a:r>
              <a:rPr lang="en-US"/>
              <a:t>Invoice</a:t>
            </a:r>
          </a:p>
          <a:p>
            <a:pPr lvl="1"/>
            <a:r>
              <a:rPr lang="en-US"/>
              <a:t>Address must match that on the W-9</a:t>
            </a:r>
          </a:p>
          <a:p>
            <a:r>
              <a:rPr lang="en-US" b="1"/>
              <a:t>Expenditure requests for hiring an outside contract must be submitted 4 weeks in advance to allow for processing of forms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4B4C6F-4E2C-3F26-6730-2E1C43C00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A9404-3373-63E7-C90D-C3BE60CF9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33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FEE3F-8C34-D01E-F980-908F4F97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048" y="1545578"/>
            <a:ext cx="3834951" cy="497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D9AFF-0233-7AA2-420D-9CE73029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796" y="1545579"/>
            <a:ext cx="3870407" cy="49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1670C9-7A12-431E-92B2-050F2389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SGA Executive Board &amp; Cabinet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9EB77-3854-428A-99DF-5F6FB999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2EFCA5F8-2322-4618-9000-E296A1B576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39910" y="4474046"/>
            <a:ext cx="1587295" cy="166199"/>
          </a:xfrm>
        </p:spPr>
        <p:txBody>
          <a:bodyPr/>
          <a:lstStyle/>
          <a:p>
            <a:r>
              <a:rPr lang="en-US" sz="1600"/>
              <a:t>Jermaine Horsey</a:t>
            </a:r>
            <a:endParaRPr lang="en-US" sz="1600" b="0"/>
          </a:p>
          <a:p>
            <a:r>
              <a:rPr lang="en-US" sz="1600" b="0"/>
              <a:t>Director of Student Affairs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B4D30168-25CE-4C20-BBE9-2C5590AFEB4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546862" y="4474046"/>
            <a:ext cx="1587295" cy="166199"/>
          </a:xfrm>
        </p:spPr>
        <p:txBody>
          <a:bodyPr/>
          <a:lstStyle/>
          <a:p>
            <a:r>
              <a:rPr lang="en-US" sz="1600"/>
              <a:t>Max </a:t>
            </a:r>
            <a:r>
              <a:rPr lang="en-US" sz="1600" err="1"/>
              <a:t>Ravnitzky</a:t>
            </a:r>
            <a:endParaRPr lang="en-US" sz="1600"/>
          </a:p>
          <a:p>
            <a:r>
              <a:rPr lang="en-US" sz="1600" b="0"/>
              <a:t>Director of Academic Affairs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0F79018-7E80-4F11-97D6-C1AC907028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185971" y="4453834"/>
            <a:ext cx="2002125" cy="206623"/>
          </a:xfrm>
        </p:spPr>
        <p:txBody>
          <a:bodyPr/>
          <a:lstStyle/>
          <a:p>
            <a:r>
              <a:rPr lang="en-US" sz="1600"/>
              <a:t>Ezra Burke</a:t>
            </a:r>
          </a:p>
          <a:p>
            <a:r>
              <a:rPr lang="en-US" sz="1600" b="0"/>
              <a:t>Director of Special Events and Procurement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534AA7F0-6964-1C37-431C-505693B8D19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882426" y="4490919"/>
            <a:ext cx="2309574" cy="149326"/>
          </a:xfrm>
        </p:spPr>
        <p:txBody>
          <a:bodyPr/>
          <a:lstStyle/>
          <a:p>
            <a:r>
              <a:rPr lang="en-US" sz="1600" err="1"/>
              <a:t>Tanise</a:t>
            </a:r>
            <a:r>
              <a:rPr lang="en-US" sz="1600"/>
              <a:t> </a:t>
            </a:r>
            <a:r>
              <a:rPr lang="en-US" sz="1600" err="1"/>
              <a:t>Thornton-Fillyaw</a:t>
            </a:r>
            <a:endParaRPr lang="en-US" sz="1600"/>
          </a:p>
          <a:p>
            <a:r>
              <a:rPr lang="en-US" sz="1600" b="0"/>
              <a:t>Director of Equity &amp; Inclusion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26052B5A-4062-3229-F35B-365FFE4EA18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3241" y="4474046"/>
            <a:ext cx="2411807" cy="166199"/>
          </a:xfrm>
        </p:spPr>
        <p:txBody>
          <a:bodyPr/>
          <a:lstStyle/>
          <a:p>
            <a:r>
              <a:rPr lang="en-US" sz="1600" err="1"/>
              <a:t>Cadita</a:t>
            </a:r>
            <a:r>
              <a:rPr lang="en-US" sz="1600"/>
              <a:t> </a:t>
            </a:r>
            <a:r>
              <a:rPr lang="en-US" sz="1600" err="1"/>
              <a:t>Attipoe</a:t>
            </a:r>
            <a:endParaRPr lang="en-US" sz="1600"/>
          </a:p>
          <a:p>
            <a:r>
              <a:rPr lang="en-US" sz="1600" b="0"/>
              <a:t>Director of Communications and Marketing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2CCD49AD-65AC-BDD1-0743-D84EBCBB0A0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549040" y="3278041"/>
            <a:ext cx="1587295" cy="166199"/>
          </a:xfrm>
        </p:spPr>
        <p:txBody>
          <a:bodyPr/>
          <a:lstStyle/>
          <a:p>
            <a:r>
              <a:rPr lang="en-US" sz="1600"/>
              <a:t>Liz </a:t>
            </a:r>
            <a:r>
              <a:rPr lang="en-US" sz="1600" err="1"/>
              <a:t>Hannaford</a:t>
            </a:r>
            <a:endParaRPr lang="en-US" sz="1600"/>
          </a:p>
          <a:p>
            <a:r>
              <a:rPr lang="en-US" sz="1600" b="0"/>
              <a:t>Chief of Staff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AAB2B27-9377-BEC9-5DF9-A2B81FF441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65753" y="3278041"/>
            <a:ext cx="1587295" cy="166199"/>
          </a:xfrm>
        </p:spPr>
        <p:txBody>
          <a:bodyPr/>
          <a:lstStyle/>
          <a:p>
            <a:r>
              <a:rPr lang="en-US" sz="1600" err="1"/>
              <a:t>Elowyn</a:t>
            </a:r>
            <a:r>
              <a:rPr lang="en-US" sz="1600"/>
              <a:t> </a:t>
            </a:r>
            <a:r>
              <a:rPr lang="en-US" sz="1600" err="1"/>
              <a:t>Ingler</a:t>
            </a:r>
            <a:endParaRPr lang="en-US" sz="1600"/>
          </a:p>
          <a:p>
            <a:r>
              <a:rPr lang="en-US" sz="1600" b="0"/>
              <a:t>Attorney General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E9ED48F-711D-226C-1BDD-8D82048F6881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302352" y="2570979"/>
            <a:ext cx="1587295" cy="166199"/>
          </a:xfrm>
        </p:spPr>
        <p:txBody>
          <a:bodyPr/>
          <a:lstStyle/>
          <a:p>
            <a:r>
              <a:rPr lang="en-US" sz="1600"/>
              <a:t>Laney Dorr</a:t>
            </a:r>
          </a:p>
          <a:p>
            <a:r>
              <a:rPr lang="en-US" sz="1600" b="0"/>
              <a:t>Vice President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9483B9EE-0969-19DC-A867-9BB6E535AA7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082723" y="3296583"/>
            <a:ext cx="2136641" cy="129114"/>
          </a:xfrm>
        </p:spPr>
        <p:txBody>
          <a:bodyPr/>
          <a:lstStyle/>
          <a:p>
            <a:r>
              <a:rPr lang="en-US" sz="1600"/>
              <a:t>Deonte Lewis</a:t>
            </a:r>
          </a:p>
          <a:p>
            <a:r>
              <a:rPr lang="en-US" sz="1600" b="0"/>
              <a:t>Treasurer</a:t>
            </a:r>
          </a:p>
        </p:txBody>
      </p:sp>
      <p:sp>
        <p:nvSpPr>
          <p:cNvPr id="14" name="Text Placeholder 119">
            <a:extLst>
              <a:ext uri="{FF2B5EF4-FFF2-40B4-BE49-F238E27FC236}">
                <a16:creationId xmlns:a16="http://schemas.microsoft.com/office/drawing/2014/main" id="{E4C8DF3B-1E41-46C5-80F8-C3025F33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3" name="Text Placeholder 72">
            <a:extLst>
              <a:ext uri="{FF2B5EF4-FFF2-40B4-BE49-F238E27FC236}">
                <a16:creationId xmlns:a16="http://schemas.microsoft.com/office/drawing/2014/main" id="{4BB33C94-DBE8-1CB1-4A3B-EE9EBFED05DB}"/>
              </a:ext>
            </a:extLst>
          </p:cNvPr>
          <p:cNvSpPr txBox="1">
            <a:spLocks/>
          </p:cNvSpPr>
          <p:nvPr/>
        </p:nvSpPr>
        <p:spPr>
          <a:xfrm>
            <a:off x="7879019" y="4453834"/>
            <a:ext cx="2092201" cy="20662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Vacant</a:t>
            </a:r>
          </a:p>
          <a:p>
            <a:r>
              <a:rPr lang="en-US" sz="1600" b="0"/>
              <a:t>Director of Registered Student Organizations</a:t>
            </a:r>
          </a:p>
        </p:txBody>
      </p:sp>
      <p:sp>
        <p:nvSpPr>
          <p:cNvPr id="95" name="Text Placeholder 84">
            <a:extLst>
              <a:ext uri="{FF2B5EF4-FFF2-40B4-BE49-F238E27FC236}">
                <a16:creationId xmlns:a16="http://schemas.microsoft.com/office/drawing/2014/main" id="{53C1AE58-B79A-2498-B774-A1527DAE5144}"/>
              </a:ext>
            </a:extLst>
          </p:cNvPr>
          <p:cNvSpPr txBox="1">
            <a:spLocks/>
          </p:cNvSpPr>
          <p:nvPr/>
        </p:nvSpPr>
        <p:spPr>
          <a:xfrm>
            <a:off x="5302351" y="1863811"/>
            <a:ext cx="1587295" cy="166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Christian Houck</a:t>
            </a:r>
          </a:p>
          <a:p>
            <a:r>
              <a:rPr lang="en-US" sz="1600" b="0"/>
              <a:t>President</a:t>
            </a:r>
          </a:p>
        </p:txBody>
      </p:sp>
      <p:sp>
        <p:nvSpPr>
          <p:cNvPr id="119" name="Text Placeholder 84">
            <a:extLst>
              <a:ext uri="{FF2B5EF4-FFF2-40B4-BE49-F238E27FC236}">
                <a16:creationId xmlns:a16="http://schemas.microsoft.com/office/drawing/2014/main" id="{D6C7B8AD-3E5D-EB54-64CA-EA8F09AFBA7A}"/>
              </a:ext>
            </a:extLst>
          </p:cNvPr>
          <p:cNvSpPr txBox="1">
            <a:spLocks/>
          </p:cNvSpPr>
          <p:nvPr/>
        </p:nvSpPr>
        <p:spPr>
          <a:xfrm>
            <a:off x="9995604" y="2143756"/>
            <a:ext cx="1996976" cy="166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Stephanie Johnson</a:t>
            </a:r>
          </a:p>
          <a:p>
            <a:r>
              <a:rPr lang="en-US" sz="1600" b="0"/>
              <a:t>Advisor</a:t>
            </a:r>
          </a:p>
        </p:txBody>
      </p:sp>
      <p:pic>
        <p:nvPicPr>
          <p:cNvPr id="2" name="Picture Placeholder 13" descr="A person wearing glasses and a green jacket&#10;&#10;Description automatically generated">
            <a:extLst>
              <a:ext uri="{FF2B5EF4-FFF2-40B4-BE49-F238E27FC236}">
                <a16:creationId xmlns:a16="http://schemas.microsoft.com/office/drawing/2014/main" id="{31C276DD-3355-9CEC-4605-3E030980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1" r="17251"/>
          <a:stretch>
            <a:fillRect/>
          </a:stretch>
        </p:blipFill>
        <p:spPr>
          <a:xfrm>
            <a:off x="8410006" y="336451"/>
            <a:ext cx="1619201" cy="171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84">
            <a:extLst>
              <a:ext uri="{FF2B5EF4-FFF2-40B4-BE49-F238E27FC236}">
                <a16:creationId xmlns:a16="http://schemas.microsoft.com/office/drawing/2014/main" id="{2888B2CF-33A4-2F46-2A0C-13780A33B2CB}"/>
              </a:ext>
            </a:extLst>
          </p:cNvPr>
          <p:cNvSpPr txBox="1">
            <a:spLocks/>
          </p:cNvSpPr>
          <p:nvPr/>
        </p:nvSpPr>
        <p:spPr>
          <a:xfrm>
            <a:off x="8282759" y="2131564"/>
            <a:ext cx="1996976" cy="166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Erica Gardner</a:t>
            </a:r>
          </a:p>
          <a:p>
            <a:r>
              <a:rPr lang="en-US" sz="1600" b="0"/>
              <a:t>Advisor</a:t>
            </a:r>
          </a:p>
        </p:txBody>
      </p:sp>
      <p:pic>
        <p:nvPicPr>
          <p:cNvPr id="6" name="Picture 5" descr="Goucher College Announces New Athletic Director | Goucher ...">
            <a:extLst>
              <a:ext uri="{FF2B5EF4-FFF2-40B4-BE49-F238E27FC236}">
                <a16:creationId xmlns:a16="http://schemas.microsoft.com/office/drawing/2014/main" id="{A05829F2-EC8F-29E4-D306-B47EDEEB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992" y="363019"/>
            <a:ext cx="1790700" cy="168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91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Engage: goucher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ndroid Apps by Modern Campus (Presence) on Google Play">
            <a:extLst>
              <a:ext uri="{FF2B5EF4-FFF2-40B4-BE49-F238E27FC236}">
                <a16:creationId xmlns:a16="http://schemas.microsoft.com/office/drawing/2014/main" id="{BC7BF217-A76C-7344-6A03-28C2CF80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042" y="638631"/>
            <a:ext cx="11550316" cy="563633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537864A-57B3-AC5B-55EB-B52EF1F3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Content Placeholder 5" descr="A screenshot of a website&#10;&#10;Description automatically generated">
            <a:extLst>
              <a:ext uri="{FF2B5EF4-FFF2-40B4-BE49-F238E27FC236}">
                <a16:creationId xmlns:a16="http://schemas.microsoft.com/office/drawing/2014/main" id="{995BAC9E-048A-2CB3-EC34-F030CB2D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187"/>
            <a:ext cx="12191999" cy="304800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0AEA5-F398-9542-C250-9110A1175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pic>
        <p:nvPicPr>
          <p:cNvPr id="4" name="Content Placeholder 6" descr="A close-up of a book&#10;&#10;Description automatically generated">
            <a:extLst>
              <a:ext uri="{FF2B5EF4-FFF2-40B4-BE49-F238E27FC236}">
                <a16:creationId xmlns:a16="http://schemas.microsoft.com/office/drawing/2014/main" id="{D7C9C07D-9A55-E725-598D-90B454C3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0" y="3506475"/>
            <a:ext cx="12187517" cy="3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73DB7B3-9F8C-C386-B0C7-D91F9FE430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9594102">
            <a:off x="584131" y="-142449"/>
            <a:ext cx="1218268" cy="6177109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5DA3F3F-317E-F029-05E2-935176BD0989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>
          <a:blip r:embed="rId2"/>
          <a:srcRect t="3242" r="2" b="2223"/>
          <a:stretch/>
        </p:blipFill>
        <p:spPr>
          <a:xfrm>
            <a:off x="4714875" y="458790"/>
            <a:ext cx="7477125" cy="5699122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5BC9619-B8DD-B3E2-CAB5-95D7084301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66700"/>
            <a:ext cx="5105400" cy="6324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A31E992D-EFF8-98D3-F10B-5757473DE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/>
          <a:lstStyle/>
          <a:p>
            <a:r>
              <a:rPr lang="en-US"/>
              <a:t>Download the </a:t>
            </a:r>
            <a:br>
              <a:rPr lang="en-US"/>
            </a:br>
            <a:r>
              <a:rPr lang="en-US"/>
              <a:t>app today!</a:t>
            </a: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CB8AE2DA-E476-60D8-747B-0B1583926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4B41F2B-A23E-53D1-B0A8-D7DD77F43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>
            <a:off x="314325" y="4953000"/>
            <a:ext cx="1143000" cy="17907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6880599-4CA3-EA33-36AF-931759A0C1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8788" y="6339840"/>
            <a:ext cx="302281" cy="36576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990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roof and a green roof&#10;&#10;Description automatically generated">
            <a:extLst>
              <a:ext uri="{FF2B5EF4-FFF2-40B4-BE49-F238E27FC236}">
                <a16:creationId xmlns:a16="http://schemas.microsoft.com/office/drawing/2014/main" id="{E695CCB6-2C20-863F-7CB7-02BAEF90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1" r="4359" b="-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86413E9-20FA-8574-A86F-B2833C7A53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51945" y="641329"/>
            <a:ext cx="4450502" cy="322658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343826-6B68-EBBF-9C45-AD34FE283989}"/>
              </a:ext>
            </a:extLst>
          </p:cNvPr>
          <p:cNvSpPr>
            <a:spLocks noGrp="1"/>
          </p:cNvSpPr>
          <p:nvPr/>
        </p:nvSpPr>
        <p:spPr>
          <a:xfrm>
            <a:off x="7995861" y="2079986"/>
            <a:ext cx="4366514" cy="2013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https://goucher.presence.io/</a:t>
            </a: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511FD-C651-5621-21B2-46E154AA6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9851F75-EEE9-3CDA-E7BA-DA416E5B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20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289368-66e4-467d-a9bc-ecbc680163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99ADD97B73F4A824137500FA7B2CE" ma:contentTypeVersion="13" ma:contentTypeDescription="Create a new document." ma:contentTypeScope="" ma:versionID="8bfafa54ff5025c30e9895d70c47df17">
  <xsd:schema xmlns:xsd="http://www.w3.org/2001/XMLSchema" xmlns:xs="http://www.w3.org/2001/XMLSchema" xmlns:p="http://schemas.microsoft.com/office/2006/metadata/properties" xmlns:ns3="51289368-66e4-467d-a9bc-ecbc6801635e" xmlns:ns4="bca8902f-5a47-4fe2-bdba-a374ddde2044" targetNamespace="http://schemas.microsoft.com/office/2006/metadata/properties" ma:root="true" ma:fieldsID="98c651ca2f1f422f96fb957f01ce5464" ns3:_="" ns4:_="">
    <xsd:import namespace="51289368-66e4-467d-a9bc-ecbc6801635e"/>
    <xsd:import namespace="bca8902f-5a47-4fe2-bdba-a374ddde20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289368-66e4-467d-a9bc-ecbc68016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8902f-5a47-4fe2-bdba-a374ddde204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6D9CC-0D9D-4BFE-B3F3-26F480BF8C8A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bca8902f-5a47-4fe2-bdba-a374ddde2044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51289368-66e4-467d-a9bc-ecbc6801635e"/>
  </ds:schemaRefs>
</ds:datastoreItem>
</file>

<file path=customXml/itemProps3.xml><?xml version="1.0" encoding="utf-8"?>
<ds:datastoreItem xmlns:ds="http://schemas.openxmlformats.org/officeDocument/2006/customXml" ds:itemID="{CDAFC92F-DC36-4EA5-8139-99FF766F7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289368-66e4-467d-a9bc-ecbc6801635e"/>
    <ds:schemaRef ds:uri="bca8902f-5a47-4fe2-bdba-a374ddde2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1650</Words>
  <Application>Microsoft Office PowerPoint</Application>
  <PresentationFormat>Widescreen</PresentationFormat>
  <Paragraphs>237</Paragraphs>
  <Slides>33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ModernClassicBlock-3</vt:lpstr>
      <vt:lpstr> Registered student organization training </vt:lpstr>
      <vt:lpstr>AGENDA</vt:lpstr>
      <vt:lpstr>Who we are</vt:lpstr>
      <vt:lpstr>SGA Executive Board &amp; Cabinet</vt:lpstr>
      <vt:lpstr>Engage: goucher</vt:lpstr>
      <vt:lpstr>PowerPoint Presentation</vt:lpstr>
      <vt:lpstr>PowerPoint Presentation</vt:lpstr>
      <vt:lpstr>Download the  app today!</vt:lpstr>
      <vt:lpstr>PowerPoint Presentation</vt:lpstr>
      <vt:lpstr>Admin Dashboard</vt:lpstr>
      <vt:lpstr>PowerPoint Presentation</vt:lpstr>
      <vt:lpstr>PowerPoint Presentation</vt:lpstr>
      <vt:lpstr>PowerPoint Presentation</vt:lpstr>
      <vt:lpstr>ATTENDANCE TRACKING</vt:lpstr>
      <vt:lpstr>ATTENDANCE TRACKING</vt:lpstr>
      <vt:lpstr>Need support?</vt:lpstr>
      <vt:lpstr>Event management</vt:lpstr>
      <vt:lpstr>Advertising </vt:lpstr>
      <vt:lpstr>Event deadlines </vt:lpstr>
      <vt:lpstr>Deadline Timeline </vt:lpstr>
      <vt:lpstr>Finance &amp; budget</vt:lpstr>
      <vt:lpstr>Budget Vocabulary</vt:lpstr>
      <vt:lpstr>Allocation</vt:lpstr>
      <vt:lpstr>BIG CHANGES</vt:lpstr>
      <vt:lpstr>New Allocation system</vt:lpstr>
      <vt:lpstr>Allocation appeal</vt:lpstr>
      <vt:lpstr>Expenditure</vt:lpstr>
      <vt:lpstr>Reimbursements  Must be approved  before RSO members make purchases</vt:lpstr>
      <vt:lpstr>Reconciliation</vt:lpstr>
      <vt:lpstr>PowerPoint Presentation</vt:lpstr>
      <vt:lpstr>Gas Reimbursements</vt:lpstr>
      <vt:lpstr>Uber/lyft Reimbursements </vt:lpstr>
      <vt:lpstr>Hiring an outside contract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Register student organization training </dc:title>
  <dc:creator>Gardner, Erica</dc:creator>
  <cp:lastModifiedBy>Lewis, Deonte</cp:lastModifiedBy>
  <cp:revision>3</cp:revision>
  <dcterms:created xsi:type="dcterms:W3CDTF">2024-08-31T05:24:35Z</dcterms:created>
  <dcterms:modified xsi:type="dcterms:W3CDTF">2025-09-09T19:34:08Z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0x0101000C299ADD97B73F4A824137500FA7B2CE</vt:lpwstr>
  </property>
</Properties>
</file>