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38"/>
  </p:notesMasterIdLst>
  <p:handoutMasterIdLst>
    <p:handoutMasterId r:id="rId39"/>
  </p:handoutMasterIdLst>
  <p:sldIdLst>
    <p:sldId id="261" r:id="rId5"/>
    <p:sldId id="273" r:id="rId6"/>
    <p:sldId id="318" r:id="rId7"/>
    <p:sldId id="302" r:id="rId8"/>
    <p:sldId id="286" r:id="rId9"/>
    <p:sldId id="280" r:id="rId10"/>
    <p:sldId id="332" r:id="rId11"/>
    <p:sldId id="335" r:id="rId12"/>
    <p:sldId id="348" r:id="rId13"/>
    <p:sldId id="347" r:id="rId14"/>
    <p:sldId id="346" r:id="rId15"/>
    <p:sldId id="349" r:id="rId16"/>
    <p:sldId id="350" r:id="rId17"/>
    <p:sldId id="351" r:id="rId18"/>
    <p:sldId id="352" r:id="rId19"/>
    <p:sldId id="336" r:id="rId20"/>
    <p:sldId id="315" r:id="rId21"/>
    <p:sldId id="326" r:id="rId22"/>
    <p:sldId id="333" r:id="rId23"/>
    <p:sldId id="313" r:id="rId24"/>
    <p:sldId id="314" r:id="rId25"/>
    <p:sldId id="317" r:id="rId26"/>
    <p:sldId id="319" r:id="rId27"/>
    <p:sldId id="340" r:id="rId28"/>
    <p:sldId id="339" r:id="rId29"/>
    <p:sldId id="341" r:id="rId30"/>
    <p:sldId id="320" r:id="rId31"/>
    <p:sldId id="327" r:id="rId32"/>
    <p:sldId id="321" r:id="rId33"/>
    <p:sldId id="316" r:id="rId34"/>
    <p:sldId id="322" r:id="rId35"/>
    <p:sldId id="323" r:id="rId36"/>
    <p:sldId id="324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E1D"/>
    <a:srgbClr val="AEA422"/>
    <a:srgbClr val="EEEEEE"/>
    <a:srgbClr val="43467B"/>
    <a:srgbClr val="87175F"/>
    <a:srgbClr val="EEC621"/>
    <a:srgbClr val="E58C09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9/9/2025</a:t>
            </a:fld>
            <a:endParaRPr lang="en-US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9/9/2025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972654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30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8229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Emma to fill 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54146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8796037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3297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21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Important Content</a:t>
            </a:r>
            <a:endParaRPr lang="en-GB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THANK </a:t>
            </a:r>
            <a:r>
              <a:rPr lang="en-US" err="1"/>
              <a:t>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THANK </a:t>
            </a:r>
            <a:r>
              <a:rPr lang="en-US" err="1"/>
              <a:t>yOU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THANK </a:t>
            </a:r>
            <a:r>
              <a:rPr lang="en-US" err="1"/>
              <a:t>yOU</a:t>
            </a:r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THANK </a:t>
            </a:r>
            <a:r>
              <a:rPr lang="en-US" err="1"/>
              <a:t>yOU</a:t>
            </a:r>
            <a:endParaRPr lang="en-US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/>
              <a:t>Insert Image</a:t>
            </a:r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/>
              <a:t>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hyperlink" Target="http://C:/Users/tay02/OneDrive/Pictures/Interest%20Meeting%20Proof.jpg" TargetMode="External"/><Relationship Id="rId4" Type="http://schemas.openxmlformats.org/officeDocument/2006/relationships/image" Target="../media/image24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oucher.presence.io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0750" y="1905000"/>
            <a:ext cx="7810500" cy="2275238"/>
          </a:xfrm>
        </p:spPr>
        <p:txBody>
          <a:bodyPr>
            <a:normAutofit fontScale="90000"/>
          </a:bodyPr>
          <a:lstStyle/>
          <a:p>
            <a:br>
              <a:rPr lang="en-US"/>
            </a:br>
            <a:r>
              <a:rPr lang="en-US"/>
              <a:t>Registered student organization training</a:t>
            </a:r>
            <a:br>
              <a:rPr lang="en-US"/>
            </a:br>
            <a:endParaRPr lang="en-U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06F8B2E-A7F5-4413-BEED-BFF7C3D9FF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FALL 2025</a:t>
            </a: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7DE78-45AA-7E01-012D-3E1CC5C89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Admin Dashboard</a:t>
            </a:r>
          </a:p>
        </p:txBody>
      </p:sp>
      <p:pic>
        <p:nvPicPr>
          <p:cNvPr id="7" name="Content Placeholder 6" descr="A building with a lawn and grass&#10;&#10;Description automatically generated with medium confidence">
            <a:extLst>
              <a:ext uri="{FF2B5EF4-FFF2-40B4-BE49-F238E27FC236}">
                <a16:creationId xmlns:a16="http://schemas.microsoft.com/office/drawing/2014/main" id="{1F0DC1D8-0A65-9D18-868F-E760C81089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8005" y="2524830"/>
            <a:ext cx="11379977" cy="3657347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1DB9FA5-6B35-EBAF-D9B9-736007DCC9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142768-D518-6CBA-2C5B-7E550CFCE2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DD2FB-25B1-8A4C-CA79-4C82F9D53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10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80396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1691D00-49B4-9969-ECBF-7A492FF2E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8968"/>
            <a:ext cx="12191999" cy="5273039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C37670-55D7-C8B0-2413-8BA41E6DD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11</a:t>
            </a:fld>
            <a:endParaRPr lang="en-US" noProof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4778DA4D-5ADA-E025-281E-6AD313C0A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40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8FB2F2B-CCE0-B628-E2A5-D4746A8E29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890" b="1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2E163F-25A5-4758-65F2-5A865C391D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12</a:t>
            </a:fld>
            <a:endParaRPr lang="en-US" noProof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9DC28B1A-E442-2736-F3D6-963F0029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7A00B77E-A5B5-8028-E5D6-2FC4D3708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38" y="195263"/>
            <a:ext cx="145732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65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9CEA9736-21E2-FCE8-2EAD-E2983BD3B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608"/>
            <a:ext cx="12191999" cy="6461759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E15167-63A6-96CF-9FE0-E8704FC94D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13</a:t>
            </a:fld>
            <a:endParaRPr lang="en-US" noProof="0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6939702A-59C2-1810-4B98-AB0A68970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542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1C3EF-BB0E-43E7-724E-41B21B229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ATTENDANCE TRACKING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7121334-0B05-8042-E299-C2FDEDF8C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14</a:t>
            </a:fld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3" descr="A screenshot of a cellphone&#10;&#10;Description automatically generated">
            <a:extLst>
              <a:ext uri="{FF2B5EF4-FFF2-40B4-BE49-F238E27FC236}">
                <a16:creationId xmlns:a16="http://schemas.microsoft.com/office/drawing/2014/main" id="{84C3A686-7B46-ECE6-C293-DFE66A8A6A4A}"/>
              </a:ext>
            </a:extLst>
          </p:cNvPr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188" y="-1"/>
            <a:ext cx="3484213" cy="6721475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0E219CA-D2BF-41B0-3911-46B4FFCB12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139"/>
          <a:stretch/>
        </p:blipFill>
        <p:spPr>
          <a:xfrm>
            <a:off x="9078120" y="-4712"/>
            <a:ext cx="3027272" cy="686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91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FBC76-E692-5335-7F7E-5D92FAA96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710E-D595-491E-5D5B-7CE83205D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ATTENDANCE TRACKING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7BEEA7-B8D1-548C-D373-7A34E16B48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15</a:t>
            </a:fld>
            <a:endParaRPr lang="en-US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8D80D8-CB64-3320-38FB-AAF88CBAB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screenshot of a cellphone&#10;&#10;Description automatically generated">
            <a:extLst>
              <a:ext uri="{FF2B5EF4-FFF2-40B4-BE49-F238E27FC236}">
                <a16:creationId xmlns:a16="http://schemas.microsoft.com/office/drawing/2014/main" id="{0A4CA034-E721-50FE-C503-1C765FB79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914" y="1702199"/>
            <a:ext cx="3076575" cy="4610100"/>
          </a:xfrm>
          <a:prstGeom prst="rect">
            <a:avLst/>
          </a:prstGeom>
        </p:spPr>
      </p:pic>
      <p:pic>
        <p:nvPicPr>
          <p:cNvPr id="8" name="Picture 7" descr="A screenshot of a phone&#10;&#10;Description automatically generated">
            <a:extLst>
              <a:ext uri="{FF2B5EF4-FFF2-40B4-BE49-F238E27FC236}">
                <a16:creationId xmlns:a16="http://schemas.microsoft.com/office/drawing/2014/main" id="{B81BDF42-B4B3-3D83-07D0-1323B210A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4465" y="1567524"/>
            <a:ext cx="2524125" cy="4610100"/>
          </a:xfrm>
          <a:prstGeom prst="rect">
            <a:avLst/>
          </a:prstGeom>
        </p:spPr>
      </p:pic>
      <p:pic>
        <p:nvPicPr>
          <p:cNvPr id="9" name="Picture 8" descr="A blurry image of a barcode&#10;&#10;Description automatically generated">
            <a:extLst>
              <a:ext uri="{FF2B5EF4-FFF2-40B4-BE49-F238E27FC236}">
                <a16:creationId xmlns:a16="http://schemas.microsoft.com/office/drawing/2014/main" id="{4249A882-2371-B248-1A3D-1A61207FF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5539" y="1347062"/>
            <a:ext cx="2600325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832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BC9619-B8DD-B3E2-CAB5-95D7084301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400" y="266700"/>
            <a:ext cx="5105400" cy="63246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A31E992D-EFF8-98D3-F10B-5757473DE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/>
          <a:lstStyle/>
          <a:p>
            <a:r>
              <a:rPr lang="en-US"/>
              <a:t>Need support?</a:t>
            </a:r>
          </a:p>
        </p:txBody>
      </p:sp>
      <p:sp>
        <p:nvSpPr>
          <p:cNvPr id="18" name="Subtitle 5">
            <a:extLst>
              <a:ext uri="{FF2B5EF4-FFF2-40B4-BE49-F238E27FC236}">
                <a16:creationId xmlns:a16="http://schemas.microsoft.com/office/drawing/2014/main" id="{CB8AE2DA-E476-60D8-747B-0B1583926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465" y="4343400"/>
            <a:ext cx="5162550" cy="1355732"/>
          </a:xfrm>
        </p:spPr>
        <p:txBody>
          <a:bodyPr/>
          <a:lstStyle/>
          <a:p>
            <a:endParaRPr lang="en-US">
              <a:solidFill>
                <a:srgbClr val="002060"/>
              </a:solidFill>
            </a:endParaRPr>
          </a:p>
          <a:p>
            <a:r>
              <a:rPr lang="en-US">
                <a:solidFill>
                  <a:srgbClr val="002060"/>
                </a:solidFill>
              </a:rPr>
              <a:t>https://involve-</a:t>
            </a:r>
            <a:r>
              <a:rPr lang="en-US" err="1">
                <a:solidFill>
                  <a:srgbClr val="002060"/>
                </a:solidFill>
              </a:rPr>
              <a:t>support.moderncampus.com</a:t>
            </a:r>
            <a:r>
              <a:rPr lang="en-US">
                <a:solidFill>
                  <a:srgbClr val="002060"/>
                </a:solidFill>
              </a:rPr>
              <a:t>/</a:t>
            </a:r>
            <a:r>
              <a:rPr lang="en-US" err="1">
                <a:solidFill>
                  <a:srgbClr val="002060"/>
                </a:solidFill>
              </a:rPr>
              <a:t>hc</a:t>
            </a:r>
            <a:r>
              <a:rPr lang="en-US">
                <a:solidFill>
                  <a:srgbClr val="002060"/>
                </a:solidFill>
              </a:rPr>
              <a:t>/</a:t>
            </a:r>
            <a:r>
              <a:rPr lang="en-US" err="1">
                <a:solidFill>
                  <a:srgbClr val="002060"/>
                </a:solidFill>
              </a:rPr>
              <a:t>en</a:t>
            </a:r>
            <a:r>
              <a:rPr lang="en-US">
                <a:solidFill>
                  <a:srgbClr val="002060"/>
                </a:solidFill>
              </a:rPr>
              <a:t>-us</a:t>
            </a:r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4B41F2B-A23E-53D1-B0A8-D7DD77F43A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>
            <a:off x="314325" y="4953000"/>
            <a:ext cx="1143000" cy="17907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6880599-4CA3-EA33-36AF-931759A0C1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28788" y="6339840"/>
            <a:ext cx="302281" cy="36576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16</a:t>
            </a:fld>
            <a:endParaRPr lang="en-US" noProof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D551A6-E0AD-A883-93DA-ECF21463C0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17497" y="262864"/>
            <a:ext cx="9067800" cy="6858000"/>
          </a:xfrm>
        </p:spPr>
        <p:txBody>
          <a:bodyPr/>
          <a:lstStyle/>
          <a:p>
            <a:endParaRPr lang="en-US"/>
          </a:p>
          <a:p>
            <a:endParaRPr lang="en-US"/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BF78ECF-D759-9A04-828E-4163ABD24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914" y="1574132"/>
            <a:ext cx="4976060" cy="398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50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management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900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Advertising 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4F6BA4CE-8BD2-419E-A270-15A0EFE01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2" name="Text Placeholder 119">
            <a:extLst>
              <a:ext uri="{FF2B5EF4-FFF2-40B4-BE49-F238E27FC236}">
                <a16:creationId xmlns:a16="http://schemas.microsoft.com/office/drawing/2014/main" id="{C0F25050-A2F4-4F04-ACDB-1E6965034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A86A08-CD05-DB94-CF25-4F16F9C46245}"/>
              </a:ext>
            </a:extLst>
          </p:cNvPr>
          <p:cNvSpPr txBox="1"/>
          <p:nvPr/>
        </p:nvSpPr>
        <p:spPr>
          <a:xfrm>
            <a:off x="800538" y="2368331"/>
            <a:ext cx="1064347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romanLcPeriod"/>
            </a:pPr>
            <a:r>
              <a:rPr lang="en-US"/>
              <a:t>Postings include, but are not limited to posters, flyers, table tents, window clings, and promotional materials. </a:t>
            </a:r>
          </a:p>
          <a:p>
            <a:pPr marL="342900" indent="-342900">
              <a:buAutoNum type="romanLcPeriod"/>
            </a:pPr>
            <a:r>
              <a:rPr lang="en-US"/>
              <a:t>All Registered Student Organization (RSO) postings must be stamped and approved by OSE </a:t>
            </a:r>
            <a:r>
              <a:rPr lang="en-US" b="1"/>
              <a:t>prior to copying and posting </a:t>
            </a:r>
            <a:r>
              <a:rPr lang="en-US"/>
              <a:t>(RSO Handbook).</a:t>
            </a:r>
          </a:p>
          <a:p>
            <a:endParaRPr lang="en-US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68F1B1-5AE8-D352-5AAA-7E3CAD8E2B7F}"/>
              </a:ext>
            </a:extLst>
          </p:cNvPr>
          <p:cNvSpPr txBox="1"/>
          <p:nvPr/>
        </p:nvSpPr>
        <p:spPr>
          <a:xfrm>
            <a:off x="800537" y="3664606"/>
            <a:ext cx="1064347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Posters/ other forms of advertisement can be approved by any time by SGA Executive Board/Cabinet, OSE Interns, or Pro Staff within the OSE, </a:t>
            </a:r>
            <a:r>
              <a:rPr lang="en-US" b="1"/>
              <a:t>in person</a:t>
            </a:r>
            <a:r>
              <a:rPr lang="en-US"/>
              <a:t>.</a:t>
            </a:r>
          </a:p>
          <a:p>
            <a:r>
              <a:rPr lang="en-US"/>
              <a:t>However, if your event has not been approved, approved postings should not be put up. </a:t>
            </a:r>
          </a:p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166872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975D55-DDB3-B045-6D9F-89F0EC63F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deadlines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4CAE43F-0ABA-5C06-ADDD-B43736D82E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19</a:t>
            </a:fld>
            <a:endParaRPr lang="en-US" noProof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FA3472-6D20-7B17-CC83-A62D94C43111}"/>
              </a:ext>
            </a:extLst>
          </p:cNvPr>
          <p:cNvSpPr txBox="1"/>
          <p:nvPr/>
        </p:nvSpPr>
        <p:spPr>
          <a:xfrm>
            <a:off x="5170503" y="2501037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740F7C-4EC0-0B2D-CEB1-F4BE2EDFB593}"/>
              </a:ext>
            </a:extLst>
          </p:cNvPr>
          <p:cNvSpPr txBox="1"/>
          <p:nvPr/>
        </p:nvSpPr>
        <p:spPr>
          <a:xfrm>
            <a:off x="548640" y="1911524"/>
            <a:ext cx="10805160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Distinction between events and club meetings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Events are open to the wider campus community, generally advertised.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Club meetings are closed to the wider campus community and only involve club members. Outside speakers or guests are okay here, but generally unadvertised (unless some form of informational meeting).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820BFD-87AF-2CB6-18EF-46515FE28829}"/>
              </a:ext>
            </a:extLst>
          </p:cNvPr>
          <p:cNvSpPr txBox="1"/>
          <p:nvPr/>
        </p:nvSpPr>
        <p:spPr>
          <a:xfrm>
            <a:off x="776363" y="3584420"/>
            <a:ext cx="4963160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Events: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No setup required (tech, tables, chairs, etc.), space as is- </a:t>
            </a:r>
            <a:r>
              <a:rPr lang="en-US" b="1"/>
              <a:t>One week </a:t>
            </a:r>
          </a:p>
          <a:p>
            <a:pPr marL="285750" indent="-285750">
              <a:buFont typeface="Arial"/>
              <a:buChar char="•"/>
            </a:pPr>
            <a:r>
              <a:rPr lang="en-US"/>
              <a:t>Setup required- </a:t>
            </a:r>
            <a:r>
              <a:rPr lang="en-US" b="1"/>
              <a:t>Two weeks</a:t>
            </a:r>
          </a:p>
          <a:p>
            <a:pPr marL="285750" indent="-285750">
              <a:buFont typeface="Arial"/>
              <a:buChar char="•"/>
            </a:pPr>
            <a:r>
              <a:rPr lang="en-US" b="1"/>
              <a:t>Event has to be submitted before you submit your expenditure </a:t>
            </a:r>
          </a:p>
          <a:p>
            <a:pPr marL="285750" indent="-285750">
              <a:buFont typeface="Arial"/>
              <a:buChar char="•"/>
            </a:pPr>
            <a:endParaRPr lang="en-US" b="1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A19505-C79E-4473-79C9-3C38B8119A3A}"/>
              </a:ext>
            </a:extLst>
          </p:cNvPr>
          <p:cNvSpPr txBox="1"/>
          <p:nvPr/>
        </p:nvSpPr>
        <p:spPr>
          <a:xfrm>
            <a:off x="6390638" y="3584419"/>
            <a:ext cx="496316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/>
              <a:t>Club Meetings: </a:t>
            </a:r>
            <a:endParaRPr lang="en-US"/>
          </a:p>
          <a:p>
            <a:pPr marL="285750" indent="-285750">
              <a:buFont typeface="Arial"/>
              <a:buChar char="•"/>
            </a:pPr>
            <a:r>
              <a:rPr lang="en-US"/>
              <a:t>(Shouldn't need setup)- </a:t>
            </a:r>
            <a:r>
              <a:rPr lang="en-US" b="1"/>
              <a:t>One week </a:t>
            </a:r>
          </a:p>
          <a:p>
            <a:pPr marL="285750" indent="-285750">
              <a:buFont typeface="Arial"/>
              <a:buChar char="•"/>
            </a:pPr>
            <a:endParaRPr lang="en-US" b="1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228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Introductions &amp; Staffing Updates</a:t>
            </a:r>
          </a:p>
          <a:p>
            <a:r>
              <a:rPr lang="en-US"/>
              <a:t>ENGAGE: Goucher Updates</a:t>
            </a:r>
          </a:p>
          <a:p>
            <a:r>
              <a:rPr lang="en-US">
                <a:latin typeface="TW Cen MT"/>
              </a:rPr>
              <a:t>Event Management Process</a:t>
            </a:r>
            <a:endParaRPr lang="en-US"/>
          </a:p>
          <a:p>
            <a:r>
              <a:rPr lang="en-US"/>
              <a:t>Finance &amp; Budget</a:t>
            </a:r>
          </a:p>
          <a:p>
            <a:r>
              <a:rPr lang="en-US"/>
              <a:t>RSO Handbook: Coming Soon! </a:t>
            </a:r>
          </a:p>
          <a:p>
            <a:r>
              <a:rPr lang="en-US"/>
              <a:t>General Questions</a:t>
            </a:r>
          </a:p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965B6-7E38-4D37-8DC4-198F7E2181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18" name="Text Placeholder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287F1B-3E25-4481-B199-24E6AD18D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/>
          <a:lstStyle/>
          <a:p>
            <a:r>
              <a:rPr lang="en-US"/>
              <a:t>Deadline Timeline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1D4ADB-79CE-478E-8FBE-53E59DEC9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ext Placeholder 119">
            <a:extLst>
              <a:ext uri="{FF2B5EF4-FFF2-40B4-BE49-F238E27FC236}">
                <a16:creationId xmlns:a16="http://schemas.microsoft.com/office/drawing/2014/main" id="{A8F5C4E3-6105-466B-A340-80D73DB227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38BA83D-1427-421B-BA4C-7FB4B3E35EB8}"/>
              </a:ext>
            </a:extLst>
          </p:cNvPr>
          <p:cNvCxnSpPr>
            <a:cxnSpLocks/>
          </p:cNvCxnSpPr>
          <p:nvPr/>
        </p:nvCxnSpPr>
        <p:spPr>
          <a:xfrm>
            <a:off x="447577" y="3633276"/>
            <a:ext cx="11175441" cy="0"/>
          </a:xfrm>
          <a:prstGeom prst="straightConnector1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436439-1F5C-F778-FB8C-40472E1716B6}"/>
              </a:ext>
            </a:extLst>
          </p:cNvPr>
          <p:cNvSpPr/>
          <p:nvPr/>
        </p:nvSpPr>
        <p:spPr>
          <a:xfrm>
            <a:off x="1090451" y="3822387"/>
            <a:ext cx="1744464" cy="10762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Event Registration (w/ setup)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AF1AA38-B76C-3015-6B4A-C11E03EA39C8}"/>
              </a:ext>
            </a:extLst>
          </p:cNvPr>
          <p:cNvSpPr/>
          <p:nvPr/>
        </p:nvSpPr>
        <p:spPr>
          <a:xfrm>
            <a:off x="5332183" y="3822386"/>
            <a:ext cx="1744464" cy="10762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Event Registration (w/no setup)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76BB6B8-B68D-8D8A-3BE4-C8BE77A00A7F}"/>
              </a:ext>
            </a:extLst>
          </p:cNvPr>
          <p:cNvSpPr/>
          <p:nvPr/>
        </p:nvSpPr>
        <p:spPr>
          <a:xfrm>
            <a:off x="1090452" y="5280789"/>
            <a:ext cx="1744464" cy="107625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Expenditure Request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5A9987E-499F-420A-4D5F-D5266C3CD5CD}"/>
              </a:ext>
            </a:extLst>
          </p:cNvPr>
          <p:cNvSpPr/>
          <p:nvPr/>
        </p:nvSpPr>
        <p:spPr>
          <a:xfrm>
            <a:off x="9474297" y="3809142"/>
            <a:ext cx="1744464" cy="1102736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Reconciliation Form </a:t>
            </a:r>
            <a:r>
              <a:rPr lang="en-US" sz="1600" b="1" u="sng"/>
              <a:t>IF</a:t>
            </a:r>
            <a:r>
              <a:rPr lang="en-US" sz="1600"/>
              <a:t> purchase was reimbursement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6E406C5-4F7B-299F-F7CF-3023CA311E0A}"/>
              </a:ext>
            </a:extLst>
          </p:cNvPr>
          <p:cNvSpPr/>
          <p:nvPr/>
        </p:nvSpPr>
        <p:spPr>
          <a:xfrm>
            <a:off x="5332183" y="5266519"/>
            <a:ext cx="1744464" cy="107625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/>
              <a:t>Club Meeting Registration </a:t>
            </a:r>
          </a:p>
        </p:txBody>
      </p:sp>
      <p:sp>
        <p:nvSpPr>
          <p:cNvPr id="35" name="Right Bracket 34">
            <a:extLst>
              <a:ext uri="{FF2B5EF4-FFF2-40B4-BE49-F238E27FC236}">
                <a16:creationId xmlns:a16="http://schemas.microsoft.com/office/drawing/2014/main" id="{03ABACE1-2BDB-4181-5043-D0757A0AB4BB}"/>
              </a:ext>
            </a:extLst>
          </p:cNvPr>
          <p:cNvSpPr/>
          <p:nvPr/>
        </p:nvSpPr>
        <p:spPr>
          <a:xfrm rot="16200000">
            <a:off x="1838906" y="2483725"/>
            <a:ext cx="157885" cy="1973555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Bracket 37">
            <a:extLst>
              <a:ext uri="{FF2B5EF4-FFF2-40B4-BE49-F238E27FC236}">
                <a16:creationId xmlns:a16="http://schemas.microsoft.com/office/drawing/2014/main" id="{711184EE-E0E4-AEF4-57BE-C1C83D8779EE}"/>
              </a:ext>
            </a:extLst>
          </p:cNvPr>
          <p:cNvSpPr/>
          <p:nvPr/>
        </p:nvSpPr>
        <p:spPr>
          <a:xfrm rot="16200000">
            <a:off x="6125507" y="2490858"/>
            <a:ext cx="157816" cy="1972692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0" name="Right Bracket 39">
            <a:extLst>
              <a:ext uri="{FF2B5EF4-FFF2-40B4-BE49-F238E27FC236}">
                <a16:creationId xmlns:a16="http://schemas.microsoft.com/office/drawing/2014/main" id="{C9FF0477-001F-2166-3285-265B092D7122}"/>
              </a:ext>
            </a:extLst>
          </p:cNvPr>
          <p:cNvSpPr/>
          <p:nvPr/>
        </p:nvSpPr>
        <p:spPr>
          <a:xfrm rot="16200000">
            <a:off x="10273376" y="2562802"/>
            <a:ext cx="146305" cy="1828801"/>
          </a:xfrm>
          <a:prstGeom prst="rightBracket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3B50AB-17D4-D6B7-EBD8-3E12A70EF8FE}"/>
              </a:ext>
            </a:extLst>
          </p:cNvPr>
          <p:cNvSpPr txBox="1"/>
          <p:nvPr/>
        </p:nvSpPr>
        <p:spPr>
          <a:xfrm>
            <a:off x="1048283" y="3031029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2 weeks prior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FEA4296-FAAF-301D-F835-7DF756200CFF}"/>
              </a:ext>
            </a:extLst>
          </p:cNvPr>
          <p:cNvSpPr txBox="1"/>
          <p:nvPr/>
        </p:nvSpPr>
        <p:spPr>
          <a:xfrm>
            <a:off x="5290015" y="303635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1 week prior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227F6C-4577-76F5-7172-3C5DAFC5E52A}"/>
              </a:ext>
            </a:extLst>
          </p:cNvPr>
          <p:cNvSpPr txBox="1"/>
          <p:nvPr/>
        </p:nvSpPr>
        <p:spPr>
          <a:xfrm>
            <a:off x="8889310" y="2779226"/>
            <a:ext cx="2914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Within 2 weeks after reimbursement purchase</a:t>
            </a:r>
          </a:p>
        </p:txBody>
      </p:sp>
    </p:spTree>
    <p:extLst>
      <p:ext uri="{BB962C8B-B14F-4D97-AF65-F5344CB8AC3E}">
        <p14:creationId xmlns:p14="http://schemas.microsoft.com/office/powerpoint/2010/main" val="2500734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Finance &amp; budget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99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B31C2F2-040B-EAAF-47A9-FF33F2851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Vocabulary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8D5BEDF-BD95-6AD3-035A-8E9BA385611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33800" y="2423061"/>
            <a:ext cx="7730258" cy="1005939"/>
          </a:xfrm>
        </p:spPr>
        <p:txBody>
          <a:bodyPr>
            <a:normAutofit fontScale="92500" lnSpcReduction="10000"/>
          </a:bodyPr>
          <a:lstStyle/>
          <a:p>
            <a:r>
              <a:rPr lang="en-US">
                <a:solidFill>
                  <a:srgbClr val="43467B"/>
                </a:solidFill>
              </a:rPr>
              <a:t>AKA Budget Request</a:t>
            </a:r>
          </a:p>
          <a:p>
            <a:r>
              <a:rPr lang="en-US">
                <a:solidFill>
                  <a:srgbClr val="43467B"/>
                </a:solidFill>
              </a:rPr>
              <a:t>RSO requesting that a certain amount of money should be set aside for them for the entire academic year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65F5941-BF1B-BEEA-B0E5-F846D210C9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0" y="2713664"/>
            <a:ext cx="2209800" cy="424732"/>
          </a:xfrm>
        </p:spPr>
        <p:txBody>
          <a:bodyPr/>
          <a:lstStyle/>
          <a:p>
            <a:r>
              <a:rPr lang="en-US"/>
              <a:t>Allocation</a:t>
            </a:r>
          </a:p>
        </p:txBody>
      </p:sp>
      <p:pic>
        <p:nvPicPr>
          <p:cNvPr id="4" name="Picture Placeholder 3" descr="Bank with solid fill">
            <a:extLst>
              <a:ext uri="{FF2B5EF4-FFF2-40B4-BE49-F238E27FC236}">
                <a16:creationId xmlns:a16="http://schemas.microsoft.com/office/drawing/2014/main" id="{E4452E23-B48D-362D-7590-333A008EEF8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7" r="877"/>
          <a:stretch>
            <a:fillRect/>
          </a:stretch>
        </p:blipFill>
        <p:spPr/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A697A1D-52E3-50F5-B75C-CE58315C068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3733800" y="3556396"/>
            <a:ext cx="7730258" cy="1005939"/>
          </a:xfrm>
        </p:spPr>
        <p:txBody>
          <a:bodyPr>
            <a:normAutofit/>
          </a:bodyPr>
          <a:lstStyle/>
          <a:p>
            <a:r>
              <a:rPr lang="en-US" sz="1900">
                <a:solidFill>
                  <a:schemeClr val="accent5"/>
                </a:solidFill>
              </a:rPr>
              <a:t>AKA Payment Request</a:t>
            </a:r>
          </a:p>
          <a:p>
            <a:r>
              <a:rPr lang="en-US" sz="1900">
                <a:solidFill>
                  <a:schemeClr val="accent5"/>
                </a:solidFill>
              </a:rPr>
              <a:t>RSO requesting to purchase items for an event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90F932A-E801-4639-02D8-DA686E13E3D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24000" y="3846999"/>
            <a:ext cx="2209800" cy="424732"/>
          </a:xfrm>
        </p:spPr>
        <p:txBody>
          <a:bodyPr/>
          <a:lstStyle/>
          <a:p>
            <a:r>
              <a:rPr lang="en-US"/>
              <a:t>Expenditure</a:t>
            </a:r>
          </a:p>
        </p:txBody>
      </p:sp>
      <p:pic>
        <p:nvPicPr>
          <p:cNvPr id="6" name="Picture Placeholder 5" descr="Wallet outline">
            <a:extLst>
              <a:ext uri="{FF2B5EF4-FFF2-40B4-BE49-F238E27FC236}">
                <a16:creationId xmlns:a16="http://schemas.microsoft.com/office/drawing/2014/main" id="{15E2DB0E-F859-007D-FEB3-5E00F1950B60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77" r="877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0DA377-8FCD-3EC8-F33E-2A429538A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22</a:t>
            </a:fld>
            <a:endParaRPr lang="en-US" noProof="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C439BAD0-9C46-4FDD-A334-A26739C0A20B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810000" y="4902097"/>
            <a:ext cx="7654058" cy="1005939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accent6"/>
                </a:solidFill>
              </a:rPr>
              <a:t>After a purchase has been made, turn in the receipts so the correct amount can be subtracted from an RSO’s allocation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80937BC-1044-297F-EA08-D99515CA909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4000" y="4980335"/>
            <a:ext cx="2286000" cy="424732"/>
          </a:xfrm>
        </p:spPr>
        <p:txBody>
          <a:bodyPr/>
          <a:lstStyle/>
          <a:p>
            <a:r>
              <a:rPr lang="en-US"/>
              <a:t>Reconciliation</a:t>
            </a:r>
          </a:p>
        </p:txBody>
      </p:sp>
      <p:pic>
        <p:nvPicPr>
          <p:cNvPr id="8" name="Picture Placeholder 7" descr="Receipt outline">
            <a:extLst>
              <a:ext uri="{FF2B5EF4-FFF2-40B4-BE49-F238E27FC236}">
                <a16:creationId xmlns:a16="http://schemas.microsoft.com/office/drawing/2014/main" id="{5DF1989C-4C3B-3C38-599C-360977338382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877" r="87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16658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4B92-2E08-B8EA-8B5E-186C89DA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0058"/>
            <a:ext cx="10805160" cy="707886"/>
          </a:xfrm>
        </p:spPr>
        <p:txBody>
          <a:bodyPr/>
          <a:lstStyle/>
          <a:p>
            <a:r>
              <a:rPr lang="en-US"/>
              <a:t>Allocation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E540C-44AE-EA7C-7A8F-DE479F216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23</a:t>
            </a:fld>
            <a:endParaRPr lang="en-US" noProof="0"/>
          </a:p>
        </p:txBody>
      </p:sp>
      <p:pic>
        <p:nvPicPr>
          <p:cNvPr id="4" name="Picture Placeholder 3" descr="Bank with solid fill">
            <a:extLst>
              <a:ext uri="{FF2B5EF4-FFF2-40B4-BE49-F238E27FC236}">
                <a16:creationId xmlns:a16="http://schemas.microsoft.com/office/drawing/2014/main" id="{9BEDD01F-6EF3-C949-ABE4-7141B4902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7" r="877"/>
          <a:stretch>
            <a:fillRect/>
          </a:stretch>
        </p:blipFill>
        <p:spPr>
          <a:xfrm>
            <a:off x="219872" y="922229"/>
            <a:ext cx="711197" cy="723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C3EF16-2342-4A19-37DE-6C77AEEA3252}"/>
              </a:ext>
            </a:extLst>
          </p:cNvPr>
          <p:cNvSpPr txBox="1"/>
          <p:nvPr/>
        </p:nvSpPr>
        <p:spPr>
          <a:xfrm>
            <a:off x="779928" y="1645773"/>
            <a:ext cx="533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An allocation request is a request for funding for the academic year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i.e. allocation requests made in Fall ‘25 will count for Fall ‘25 and Spring ‘26</a:t>
            </a:r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allocation request must be approved by the SGA Senate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SGA Senate meeting time is TBD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Allocation requests are an outline of the budget for your RSO for the 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Allocation requests must be submitted via the form in ENGAGE: Goucher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EB9D5-E616-67FB-6937-5B425BBCAF6F}"/>
              </a:ext>
            </a:extLst>
          </p:cNvPr>
          <p:cNvSpPr txBox="1"/>
          <p:nvPr/>
        </p:nvSpPr>
        <p:spPr>
          <a:xfrm>
            <a:off x="6265068" y="1637944"/>
            <a:ext cx="533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An allocation request being approved by the Senate </a:t>
            </a:r>
            <a:r>
              <a:rPr lang="en-US" b="1"/>
              <a:t>DOES NOT</a:t>
            </a:r>
            <a:r>
              <a:rPr lang="en-US"/>
              <a:t> mean that an RSO can start spending the money they requested whenever they want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allocation request being approved by the Senate simply means that SGA is agreeing to set aside the amount requested by the RSO for the academic year for the RSO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It does not mean that SGA is giving the RSO a blank check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436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FD80D3D-F10E-EE6C-8319-BDA2644B2E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7E7E9B-6C12-1007-1D8A-1D9F6EAB97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46F3D6-AC35-A6C0-5AE7-B02A3E555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solidFill>
            <a:srgbClr val="F69E1D"/>
          </a:solidFill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247C90-84CD-4305-6A43-324056C7B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3809" y="2291381"/>
            <a:ext cx="5864382" cy="2275238"/>
          </a:xfrm>
        </p:spPr>
        <p:txBody>
          <a:bodyPr>
            <a:normAutofit/>
          </a:bodyPr>
          <a:lstStyle/>
          <a:p>
            <a:r>
              <a:rPr lang="en-US" sz="9600"/>
              <a:t>BIG CHANGES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26DFC1-8DB0-3F1B-C289-D497309596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04126" y="6248400"/>
            <a:ext cx="398690" cy="480096"/>
          </a:xfrm>
          <a:prstGeom prst="rect">
            <a:avLst/>
          </a:prstGeom>
          <a:ln>
            <a:solidFill>
              <a:srgbClr val="F69E1D"/>
            </a:solidFill>
          </a:ln>
        </p:spPr>
        <p:txBody>
          <a:bodyPr/>
          <a:lstStyle/>
          <a:p>
            <a:fld id="{4FAB73BC-B049-4115-A692-8D63A059BFB8}" type="slidenum">
              <a:rPr lang="en-US" sz="1000" noProof="0" smtClean="0"/>
              <a:pPr/>
              <a:t>24</a:t>
            </a:fld>
            <a:endParaRPr lang="en-US" sz="1000" noProof="0"/>
          </a:p>
        </p:txBody>
      </p:sp>
    </p:spTree>
    <p:extLst>
      <p:ext uri="{BB962C8B-B14F-4D97-AF65-F5344CB8AC3E}">
        <p14:creationId xmlns:p14="http://schemas.microsoft.com/office/powerpoint/2010/main" val="3658953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4B92-2E08-B8EA-8B5E-186C89DA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0058"/>
            <a:ext cx="10805160" cy="707886"/>
          </a:xfrm>
        </p:spPr>
        <p:txBody>
          <a:bodyPr/>
          <a:lstStyle/>
          <a:p>
            <a:r>
              <a:rPr lang="en-US"/>
              <a:t>New Allocation system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E540C-44AE-EA7C-7A8F-DE479F216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25</a:t>
            </a:fld>
            <a:endParaRPr lang="en-US" noProof="0"/>
          </a:p>
        </p:txBody>
      </p:sp>
      <p:pic>
        <p:nvPicPr>
          <p:cNvPr id="4" name="Picture Placeholder 3" descr="Bank with solid fill">
            <a:extLst>
              <a:ext uri="{FF2B5EF4-FFF2-40B4-BE49-F238E27FC236}">
                <a16:creationId xmlns:a16="http://schemas.microsoft.com/office/drawing/2014/main" id="{9BEDD01F-6EF3-C949-ABE4-7141B49028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77" r="877"/>
          <a:stretch>
            <a:fillRect/>
          </a:stretch>
        </p:blipFill>
        <p:spPr>
          <a:xfrm>
            <a:off x="219872" y="922229"/>
            <a:ext cx="711197" cy="723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C3EF16-2342-4A19-37DE-6C77AEEA3252}"/>
              </a:ext>
            </a:extLst>
          </p:cNvPr>
          <p:cNvSpPr txBox="1"/>
          <p:nvPr/>
        </p:nvSpPr>
        <p:spPr>
          <a:xfrm>
            <a:off x="779928" y="1645773"/>
            <a:ext cx="5334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new system for allocations will be a tiered system rather than a set budget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There will be 3 tiers in this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Tier 1(lowest tier): will have a maximum allocation budget of $500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Tier 2(middle tier): will have a maximum allocation budget of $1,000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Tier 3(highest tier): will have a maximum allocation budget of $1,500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NEW RSOS ARE NOT ELIGIBLE FOR TIER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When submitting your allocation budget, the request should be broken down into categories i.e. events, food, travel, decorations,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more in-depth you are with your request increases your chances of being in a higher tier</a:t>
            </a:r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EB9D5-E616-67FB-6937-5B425BBCAF6F}"/>
              </a:ext>
            </a:extLst>
          </p:cNvPr>
          <p:cNvSpPr txBox="1"/>
          <p:nvPr/>
        </p:nvSpPr>
        <p:spPr>
          <a:xfrm>
            <a:off x="6265068" y="1637944"/>
            <a:ext cx="5334000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Ways and Means committee will select a recommended tier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Senate will decide what tier your club will be placed in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If you would like to advocate for your club to be in a higher tier reach out and </a:t>
            </a:r>
            <a:r>
              <a:rPr lang="en-US" b="1"/>
              <a:t>ATTEND A General Assembly Meeting!!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You are required to have your Club Interest Meeting before you can submit your allocation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>
                <a:hlinkClick r:id="rId5" action="ppaction://hlinkfile"/>
              </a:rPr>
              <a:t>Evidence</a:t>
            </a:r>
            <a:r>
              <a:rPr lang="en-US"/>
              <a:t> will be required in Engage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number of members in your club will need to be stated in form when submitting allocation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362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74B92-2E08-B8EA-8B5E-186C89DA1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30058"/>
            <a:ext cx="10805160" cy="707886"/>
          </a:xfrm>
        </p:spPr>
        <p:txBody>
          <a:bodyPr/>
          <a:lstStyle/>
          <a:p>
            <a:r>
              <a:rPr lang="en-US"/>
              <a:t>Allocation appeal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2E540C-44AE-EA7C-7A8F-DE479F2167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26</a:t>
            </a:fld>
            <a:endParaRPr lang="en-US" noProof="0"/>
          </a:p>
        </p:txBody>
      </p:sp>
      <p:pic>
        <p:nvPicPr>
          <p:cNvPr id="4" name="Picture Placeholder 3" descr="Bank with solid fill">
            <a:extLst>
              <a:ext uri="{FF2B5EF4-FFF2-40B4-BE49-F238E27FC236}">
                <a16:creationId xmlns:a16="http://schemas.microsoft.com/office/drawing/2014/main" id="{9BEDD01F-6EF3-C949-ABE4-7141B4902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7" r="877"/>
          <a:stretch>
            <a:fillRect/>
          </a:stretch>
        </p:blipFill>
        <p:spPr>
          <a:xfrm>
            <a:off x="219872" y="922229"/>
            <a:ext cx="711197" cy="723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C3EF16-2342-4A19-37DE-6C77AEEA3252}"/>
              </a:ext>
            </a:extLst>
          </p:cNvPr>
          <p:cNvSpPr txBox="1"/>
          <p:nvPr/>
        </p:nvSpPr>
        <p:spPr>
          <a:xfrm>
            <a:off x="628788" y="1645773"/>
            <a:ext cx="5485140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new system will include an appeal process where your club can request additional money on top of the money already allocated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maximum a club can appeal for is $1,000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A MAXIMUM OF FIVE RSOS CAN BE APPROVED FOR AN APPEAL(subject to change)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You can appeal once your allocation budget has been approved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Allocation appeal requests must be submitted via the form in </a:t>
            </a:r>
            <a:r>
              <a:rPr lang="en-US" b="1"/>
              <a:t>ENGAGE: Goucher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EB9D5-E616-67FB-6937-5B425BBCAF6F}"/>
              </a:ext>
            </a:extLst>
          </p:cNvPr>
          <p:cNvSpPr txBox="1"/>
          <p:nvPr/>
        </p:nvSpPr>
        <p:spPr>
          <a:xfrm>
            <a:off x="6265068" y="1637944"/>
            <a:ext cx="5334000" cy="39703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appeal must be approved by the Ways and Means committee before it reaches the Senate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Ways and Means has the power to approve, amend or deny the appeal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If denied your appeal </a:t>
            </a:r>
            <a:r>
              <a:rPr lang="en-US" b="1"/>
              <a:t>WILL NOT</a:t>
            </a:r>
            <a:r>
              <a:rPr lang="en-US"/>
              <a:t> go to the Senate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If amended the appeal will be sent back with notes, and must be resubmitted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Once approved the appeal goes to the Senate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It is </a:t>
            </a:r>
            <a:r>
              <a:rPr lang="en-US" b="1"/>
              <a:t>REQUIRED</a:t>
            </a:r>
            <a:r>
              <a:rPr lang="en-US"/>
              <a:t> that at least </a:t>
            </a:r>
            <a:r>
              <a:rPr lang="en-US" b="1"/>
              <a:t>ONE</a:t>
            </a:r>
            <a:r>
              <a:rPr lang="en-US"/>
              <a:t> club officer and </a:t>
            </a:r>
            <a:r>
              <a:rPr lang="en-US" b="1"/>
              <a:t>TWO</a:t>
            </a:r>
            <a:r>
              <a:rPr lang="en-US"/>
              <a:t> non-SGA club members attend the GA to advocate for their appeal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Senate will then decide whether to approve, amend, or deny</a:t>
            </a:r>
          </a:p>
        </p:txBody>
      </p:sp>
    </p:spTree>
    <p:extLst>
      <p:ext uri="{BB962C8B-B14F-4D97-AF65-F5344CB8AC3E}">
        <p14:creationId xmlns:p14="http://schemas.microsoft.com/office/powerpoint/2010/main" val="24624642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0382E-31C8-4354-6153-BD7B189A3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235" y="1010055"/>
            <a:ext cx="10805160" cy="707886"/>
          </a:xfrm>
        </p:spPr>
        <p:txBody>
          <a:bodyPr/>
          <a:lstStyle/>
          <a:p>
            <a:r>
              <a:rPr lang="en-US"/>
              <a:t>Expenditure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A0AEA5-F398-9542-C250-9110A1175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27</a:t>
            </a:fld>
            <a:endParaRPr lang="en-US" noProof="0"/>
          </a:p>
        </p:txBody>
      </p:sp>
      <p:pic>
        <p:nvPicPr>
          <p:cNvPr id="4" name="Picture Placeholder 5" descr="Wallet outline">
            <a:extLst>
              <a:ext uri="{FF2B5EF4-FFF2-40B4-BE49-F238E27FC236}">
                <a16:creationId xmlns:a16="http://schemas.microsoft.com/office/drawing/2014/main" id="{BA9A338F-4488-D8D9-4953-FACC231AC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7" r="877"/>
          <a:stretch>
            <a:fillRect/>
          </a:stretch>
        </p:blipFill>
        <p:spPr>
          <a:xfrm>
            <a:off x="118006" y="1010055"/>
            <a:ext cx="711197" cy="723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A093329-7FFD-2815-32DB-87BDB4EB4895}"/>
              </a:ext>
            </a:extLst>
          </p:cNvPr>
          <p:cNvSpPr txBox="1"/>
          <p:nvPr/>
        </p:nvSpPr>
        <p:spPr>
          <a:xfrm>
            <a:off x="820869" y="1704200"/>
            <a:ext cx="533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An expenditure request is a request to spend the money allocated for an RSO via a previous allocation request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Expenditure requests must be approved by: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SGA Senate and the Ways and Means Committee if the amount is greater than $250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 SGA Treasurer if the amount is less than $250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SGA requires 2 weeks notice for expenditure requests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i.e. RSOs should be submitting expenditure requests 2 weeks or more before the date that they need the items by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4 weeks for hiring outside contracts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If your expenditure request does not meet this timeline it will be </a:t>
            </a:r>
            <a:r>
              <a:rPr lang="en-US" b="1"/>
              <a:t>AUTOMATICALLY DENIED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Expenditure requests must be submitted via the form in ENGAGE: Goucher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B3E18A-898F-2E64-65D4-E904BD1F4E47}"/>
              </a:ext>
            </a:extLst>
          </p:cNvPr>
          <p:cNvSpPr txBox="1"/>
          <p:nvPr/>
        </p:nvSpPr>
        <p:spPr>
          <a:xfrm>
            <a:off x="6154869" y="1717941"/>
            <a:ext cx="533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An estimation of attendees for events will be required in form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You must list a realistic number of attendees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Examples of purchases that need expenditure requests: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Amazon purchases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Pick-up orders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/>
              <a:t>E.g. Safeway, Walmart,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Reimbursements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Hiring outside groups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Ordering catering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/>
              <a:t>ANY PURCHASE THAT AN RSO WANTS TO MAKE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Estimating the amount for an expenditure request is 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SGA would rather an RSO ask for more, and need less, than ask for less, and need more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351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0CE908-49D9-73C4-0C17-53F975A4A93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B5FECA-14ED-B9D9-788C-EA1812CC64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/>
              <a:t>Reimbursement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3FF220A-6C26-75FB-6900-1EC24B0C2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778000"/>
            <a:ext cx="9144000" cy="2590800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Reimbursements </a:t>
            </a:r>
            <a:br>
              <a:rPr lang="en-US"/>
            </a:br>
            <a:r>
              <a:rPr lang="en-US" b="1" u="sng"/>
              <a:t>Must be approved </a:t>
            </a:r>
            <a:br>
              <a:rPr lang="en-US" b="1" u="sng"/>
            </a:br>
            <a:r>
              <a:rPr lang="en-US"/>
              <a:t>before RSO members make purchases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C1B1DC3-72A3-79C4-1E46-2C9FF04DD6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B4F13-4221-29FE-BFDC-23347AB80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376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96FD-7DD0-CB8B-16C9-515B1D74B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90600"/>
            <a:ext cx="10805160" cy="707886"/>
          </a:xfrm>
        </p:spPr>
        <p:txBody>
          <a:bodyPr/>
          <a:lstStyle/>
          <a:p>
            <a:r>
              <a:rPr lang="en-US"/>
              <a:t>Reconciliation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03B62B-9D06-DB48-9CB5-85DE6391F7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29</a:t>
            </a:fld>
            <a:endParaRPr lang="en-US" noProof="0"/>
          </a:p>
        </p:txBody>
      </p:sp>
      <p:pic>
        <p:nvPicPr>
          <p:cNvPr id="4" name="Picture Placeholder 7" descr="Receipt outline">
            <a:extLst>
              <a:ext uri="{FF2B5EF4-FFF2-40B4-BE49-F238E27FC236}">
                <a16:creationId xmlns:a16="http://schemas.microsoft.com/office/drawing/2014/main" id="{3B66ED9D-A4FC-25D1-3E0A-7FDF254C7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7" r="877"/>
          <a:stretch>
            <a:fillRect/>
          </a:stretch>
        </p:blipFill>
        <p:spPr>
          <a:xfrm>
            <a:off x="219872" y="974942"/>
            <a:ext cx="711197" cy="7235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6DD0D4E-9081-D3BA-52F4-8CB2AE53141A}"/>
              </a:ext>
            </a:extLst>
          </p:cNvPr>
          <p:cNvSpPr txBox="1"/>
          <p:nvPr/>
        </p:nvSpPr>
        <p:spPr>
          <a:xfrm>
            <a:off x="762000" y="1905000"/>
            <a:ext cx="533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After a purchase is made for an RSO, the receipt for that purchase must be put into the Reconciliation form in ENGAGE: Goucher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Most of the time, it will be SGA who puts the receipt in on behalf of the RSO, as SGA will be making most of the purchases via credit card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For reimbursements</a:t>
            </a:r>
            <a:r>
              <a:rPr lang="en-US"/>
              <a:t>, the RSO will need to submit the reconciliation form with their receipt</a:t>
            </a:r>
            <a:endParaRPr lang="en-US" b="1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F9C67B-6C2A-DB8C-6F62-329DCC70C09D}"/>
              </a:ext>
            </a:extLst>
          </p:cNvPr>
          <p:cNvSpPr txBox="1"/>
          <p:nvPr/>
        </p:nvSpPr>
        <p:spPr>
          <a:xfrm>
            <a:off x="6248400" y="1981200"/>
            <a:ext cx="533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purpose of this step in the financial process is to ensure accuracy in the bookkeeping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After the reconciliation form is completed, the actual amount of the purchase will be taken from an RSOs allocation, not the amount requested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E.g. if an RSO requests $200 for food, but ends up spending only $194.65, once the reconciliation form is filled out with the accurate amount, $194.65 will be removed from the allocation, not $200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05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4CA15-98D0-F415-3F62-689504556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we are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1FE1C-EC9E-97B7-766E-A517A82953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60141" y="3482298"/>
            <a:ext cx="3474720" cy="299831"/>
          </a:xfrm>
        </p:spPr>
        <p:txBody>
          <a:bodyPr/>
          <a:lstStyle/>
          <a:p>
            <a:r>
              <a:rPr lang="en-US"/>
              <a:t>Erica Gardner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CFB46F-0407-591A-5758-FEE648C0560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91935" y="4163312"/>
            <a:ext cx="3881697" cy="1892924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/>
              <a:t>Director of Student Engagement</a:t>
            </a:r>
          </a:p>
          <a:p>
            <a:r>
              <a:rPr lang="en-US"/>
              <a:t>Office Hours (OSE):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/>
              <a:t>By appointment Monday – Thursday for event management inquiries</a:t>
            </a:r>
          </a:p>
          <a:p>
            <a:r>
              <a:rPr lang="en-US"/>
              <a:t>Email: Erica.Gardner@goucher.edu	</a:t>
            </a:r>
          </a:p>
          <a:p>
            <a:pPr lvl="8">
              <a:buFont typeface="Courier New" panose="020B0604020202020204" pitchFamily="34" charset="0"/>
              <a:buChar char="o"/>
            </a:pPr>
            <a:endParaRPr lang="en-US"/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3FDB19-0524-A4A8-0958-E2866D97907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40027" y="3524168"/>
            <a:ext cx="2175516" cy="257961"/>
          </a:xfrm>
        </p:spPr>
        <p:txBody>
          <a:bodyPr/>
          <a:lstStyle/>
          <a:p>
            <a:r>
              <a:rPr lang="en-US"/>
              <a:t>Vacant</a:t>
            </a:r>
          </a:p>
        </p:txBody>
      </p:sp>
      <p:pic>
        <p:nvPicPr>
          <p:cNvPr id="14" name="Picture Placeholder 13" descr="A person wearing glasses and a green jacket&#10;&#10;Description automatically generated">
            <a:extLst>
              <a:ext uri="{FF2B5EF4-FFF2-40B4-BE49-F238E27FC236}">
                <a16:creationId xmlns:a16="http://schemas.microsoft.com/office/drawing/2014/main" id="{416580C9-2F6F-1A69-4C93-E130D9D0223E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2"/>
          <a:srcRect l="17251" r="17251"/>
          <a:stretch>
            <a:fillRect/>
          </a:stretch>
        </p:blipFill>
        <p:spPr>
          <a:xfrm>
            <a:off x="1595271" y="1822468"/>
            <a:ext cx="1381457" cy="1405440"/>
          </a:xfr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B6DA7F9-718E-9D3F-EB29-360D37BF0E9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2" y="4154652"/>
            <a:ext cx="3474720" cy="1884265"/>
          </a:xfrm>
        </p:spPr>
        <p:txBody>
          <a:bodyPr/>
          <a:lstStyle/>
          <a:p>
            <a:r>
              <a:rPr lang="en-US"/>
              <a:t>SGA Treasurer</a:t>
            </a:r>
          </a:p>
          <a:p>
            <a:r>
              <a:rPr lang="en-US"/>
              <a:t>Office hours (OSE): TBD</a:t>
            </a:r>
          </a:p>
          <a:p>
            <a:r>
              <a:rPr lang="en-US"/>
              <a:t>Email: sgatreasurer@goucher.edu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FB1757E-D6A7-4EF1-0D55-2B79B29A923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692105" y="3503333"/>
            <a:ext cx="2293797" cy="217535"/>
          </a:xfrm>
        </p:spPr>
        <p:txBody>
          <a:bodyPr/>
          <a:lstStyle/>
          <a:p>
            <a:r>
              <a:rPr lang="en-US"/>
              <a:t>Deonte Lewis 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0ACFAAF4-6581-199A-C0A9-6242C35A8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3</a:t>
            </a:fld>
            <a:endParaRPr lang="en-US" noProof="0"/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86A3D2D3-5B9A-7A28-E87B-BEB6947030DF}"/>
              </a:ext>
            </a:extLst>
          </p:cNvPr>
          <p:cNvSpPr txBox="1">
            <a:spLocks/>
          </p:cNvSpPr>
          <p:nvPr/>
        </p:nvSpPr>
        <p:spPr>
          <a:xfrm>
            <a:off x="4511040" y="4174048"/>
            <a:ext cx="3474720" cy="18842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SGA Director of Student Organizations</a:t>
            </a:r>
          </a:p>
          <a:p>
            <a:r>
              <a:rPr lang="en-US"/>
              <a:t>Office Hours (OSE): </a:t>
            </a:r>
          </a:p>
          <a:p>
            <a:r>
              <a:rPr lang="en-US"/>
              <a:t>Email: sgaclubs@goucher.edu</a:t>
            </a:r>
          </a:p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B516119-F4BD-0194-B224-587D84906B82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3"/>
          <a:srcRect l="17303" r="17303"/>
          <a:stretch/>
        </p:blipFill>
        <p:spPr>
          <a:xfrm>
            <a:off x="8888501" y="1721404"/>
            <a:ext cx="1552146" cy="154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002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FFBCF731-478B-42B2-B3C6-ECCC3D68E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329286" cy="6858000"/>
          </a:xfrm>
        </p:spPr>
      </p:pic>
      <p:sp>
        <p:nvSpPr>
          <p:cNvPr id="74" name="Text Placeholder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7691" y="0"/>
            <a:ext cx="4761109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Subtitle 43">
            <a:extLst>
              <a:ext uri="{FF2B5EF4-FFF2-40B4-BE49-F238E27FC236}">
                <a16:creationId xmlns:a16="http://schemas.microsoft.com/office/drawing/2014/main" id="{F522C824-2C48-4465-AABE-F46286D9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7782" y="3294989"/>
            <a:ext cx="6148018" cy="2286002"/>
          </a:xfrm>
        </p:spPr>
        <p:txBody>
          <a:bodyPr>
            <a:normAutofit/>
          </a:bodyPr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/>
              <a:t>YOU fill out highlighted fields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/>
              <a:t>SGA fills out the rest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/>
              <a:t>Can be found in OSE office on the windowsill 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800"/>
              <a:t>Turn form into SGA Treasurer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6488F643-327C-4A41-9703-B4932AF5A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8EE4272D-3A75-4E40-B1D6-C8D1636A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BBA4F7-0A2A-0F1A-D632-05FE56D3C6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3C4C6C5-6F77-03FC-470B-9F85D2910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09" y="0"/>
            <a:ext cx="4433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F557B3-C722-6CED-C0A6-A2B36D7DB551}"/>
              </a:ext>
            </a:extLst>
          </p:cNvPr>
          <p:cNvSpPr txBox="1"/>
          <p:nvPr/>
        </p:nvSpPr>
        <p:spPr>
          <a:xfrm>
            <a:off x="8153400" y="5334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Reimbursement Form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B526CB-4A37-118B-0298-02F69BF47A2C}"/>
              </a:ext>
            </a:extLst>
          </p:cNvPr>
          <p:cNvSpPr/>
          <p:nvPr/>
        </p:nvSpPr>
        <p:spPr>
          <a:xfrm>
            <a:off x="1447800" y="914400"/>
            <a:ext cx="3352800" cy="1676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E8E396-F15F-DCA6-6AF2-88E0B864BA6B}"/>
              </a:ext>
            </a:extLst>
          </p:cNvPr>
          <p:cNvSpPr/>
          <p:nvPr/>
        </p:nvSpPr>
        <p:spPr>
          <a:xfrm>
            <a:off x="1447800" y="2571345"/>
            <a:ext cx="1219200" cy="781455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93387E-71DF-569D-A4F7-76B00601EF95}"/>
              </a:ext>
            </a:extLst>
          </p:cNvPr>
          <p:cNvSpPr/>
          <p:nvPr/>
        </p:nvSpPr>
        <p:spPr>
          <a:xfrm>
            <a:off x="2860906" y="3429000"/>
            <a:ext cx="2511194" cy="533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DE6CC7-05E2-3537-2E9A-9D3DEEA55B0D}"/>
              </a:ext>
            </a:extLst>
          </p:cNvPr>
          <p:cNvSpPr/>
          <p:nvPr/>
        </p:nvSpPr>
        <p:spPr>
          <a:xfrm>
            <a:off x="3429000" y="609600"/>
            <a:ext cx="1825394" cy="3048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697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7DB6C31-6427-11E5-C11B-9593B28C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4321501" cy="1447800"/>
          </a:xfrm>
        </p:spPr>
        <p:txBody>
          <a:bodyPr/>
          <a:lstStyle/>
          <a:p>
            <a:r>
              <a:rPr lang="en-US"/>
              <a:t>Gas Reimbursements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D54524B-09E6-F5DD-B3A7-DCD6751AD5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057400"/>
            <a:ext cx="4321501" cy="4270248"/>
          </a:xfrm>
        </p:spPr>
        <p:txBody>
          <a:bodyPr>
            <a:normAutofit lnSpcReduction="10000"/>
          </a:bodyPr>
          <a:lstStyle/>
          <a:p>
            <a:r>
              <a:rPr lang="en-US"/>
              <a:t>The receipt for gas mileage reimbursements is a printout of the route taken on Google Maps or another similar platform</a:t>
            </a:r>
          </a:p>
          <a:p>
            <a:r>
              <a:rPr lang="en-US"/>
              <a:t>Components that need to be visible on the screenshot:</a:t>
            </a:r>
          </a:p>
          <a:p>
            <a:pPr lvl="1"/>
            <a:r>
              <a:rPr lang="en-US"/>
              <a:t>Starting address</a:t>
            </a:r>
          </a:p>
          <a:p>
            <a:pPr lvl="1"/>
            <a:r>
              <a:rPr lang="en-US"/>
              <a:t>Ending address</a:t>
            </a:r>
          </a:p>
          <a:p>
            <a:pPr lvl="1"/>
            <a:r>
              <a:rPr lang="en-US"/>
              <a:t>Total mileage of route</a:t>
            </a:r>
          </a:p>
          <a:p>
            <a:r>
              <a:rPr lang="en-US"/>
              <a:t>The Controller’s office reimburses for gas using the IRS standard rate ($0.70/mile)</a:t>
            </a:r>
          </a:p>
          <a:p>
            <a:r>
              <a:rPr lang="en-US"/>
              <a:t>Reimbursement will be via check, not cash, regardless of amount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7609CF8E-5BBF-A7AC-93EA-ED6EDF9899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6DDD50-3BC3-AD62-A1FE-AC363C402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295400"/>
            <a:ext cx="691829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4471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EAE0E-DB71-1CD7-8DB3-E057F9A7B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7680960" cy="1447800"/>
          </a:xfrm>
        </p:spPr>
        <p:txBody>
          <a:bodyPr/>
          <a:lstStyle/>
          <a:p>
            <a:r>
              <a:rPr lang="en-US"/>
              <a:t>Uber/</a:t>
            </a:r>
            <a:r>
              <a:rPr lang="en-US" err="1"/>
              <a:t>lyft</a:t>
            </a:r>
            <a:r>
              <a:rPr lang="en-US"/>
              <a:t> Reimbursements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0344F-B2BE-0752-692B-EFB5089E92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7680960" cy="3660648"/>
          </a:xfrm>
        </p:spPr>
        <p:txBody>
          <a:bodyPr/>
          <a:lstStyle/>
          <a:p>
            <a:r>
              <a:rPr lang="en-US"/>
              <a:t>For a receipt for Uber/Lyft reimbursements, you need a screenshot of the receipt with the following visible:</a:t>
            </a:r>
          </a:p>
          <a:p>
            <a:pPr lvl="1"/>
            <a:r>
              <a:rPr lang="en-US"/>
              <a:t>Ride date/time</a:t>
            </a:r>
          </a:p>
          <a:p>
            <a:pPr lvl="1"/>
            <a:r>
              <a:rPr lang="en-US"/>
              <a:t>Starting address</a:t>
            </a:r>
          </a:p>
          <a:p>
            <a:pPr lvl="1"/>
            <a:r>
              <a:rPr lang="en-US"/>
              <a:t>Ending address</a:t>
            </a:r>
          </a:p>
          <a:p>
            <a:pPr lvl="1"/>
            <a:r>
              <a:rPr lang="en-US"/>
              <a:t>Total mileage</a:t>
            </a:r>
          </a:p>
          <a:p>
            <a:pPr lvl="1"/>
            <a:r>
              <a:rPr lang="en-US"/>
              <a:t>Payment line at the bottom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767B1E-E524-585D-6FF9-9099CF14F7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EDF54B-3C5D-CFDA-6BB8-4CC098FC0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32</a:t>
            </a:fld>
            <a:endParaRPr lang="en-US" noProof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4E8A604-E6F3-C476-E34E-776BF1FF7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954" y="402076"/>
            <a:ext cx="2958258" cy="605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3CB3854-1655-25C8-612F-D057B952F562}"/>
              </a:ext>
            </a:extLst>
          </p:cNvPr>
          <p:cNvSpPr/>
          <p:nvPr/>
        </p:nvSpPr>
        <p:spPr>
          <a:xfrm>
            <a:off x="8604954" y="5638800"/>
            <a:ext cx="2958258" cy="533400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1A77276-8574-92AB-A07A-104D73CE244D}"/>
              </a:ext>
            </a:extLst>
          </p:cNvPr>
          <p:cNvCxnSpPr/>
          <p:nvPr/>
        </p:nvCxnSpPr>
        <p:spPr>
          <a:xfrm>
            <a:off x="3587047" y="4724400"/>
            <a:ext cx="4871153" cy="1066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6059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C0C23-B401-E711-85C9-912A3D795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1" y="821679"/>
            <a:ext cx="10805160" cy="1447800"/>
          </a:xfrm>
        </p:spPr>
        <p:txBody>
          <a:bodyPr/>
          <a:lstStyle/>
          <a:p>
            <a:r>
              <a:rPr lang="en-US"/>
              <a:t>Hiring an outside contract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4825D-0A28-BDF0-8642-F07DEE6DE5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1838960"/>
            <a:ext cx="3352800" cy="448868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/>
              <a:t>You need:</a:t>
            </a:r>
          </a:p>
          <a:p>
            <a:r>
              <a:rPr lang="en-US"/>
              <a:t>W9 (all fields must be complete)</a:t>
            </a:r>
          </a:p>
          <a:p>
            <a:r>
              <a:rPr lang="en-US"/>
              <a:t>Contract</a:t>
            </a:r>
          </a:p>
          <a:p>
            <a:pPr lvl="1"/>
            <a:r>
              <a:rPr lang="en-US"/>
              <a:t>Group’s contract if they have one</a:t>
            </a:r>
          </a:p>
          <a:p>
            <a:pPr lvl="1"/>
            <a:r>
              <a:rPr lang="en-US"/>
              <a:t>If not, Goucher has a Personal Services Agreement Contract</a:t>
            </a:r>
          </a:p>
          <a:p>
            <a:pPr lvl="2"/>
            <a:r>
              <a:rPr lang="en-US"/>
              <a:t>Must be submitted as a Word document</a:t>
            </a:r>
          </a:p>
          <a:p>
            <a:pPr lvl="2"/>
            <a:r>
              <a:rPr lang="en-US"/>
              <a:t>Must include vendor's signature</a:t>
            </a:r>
          </a:p>
          <a:p>
            <a:r>
              <a:rPr lang="en-US"/>
              <a:t>Invoice</a:t>
            </a:r>
          </a:p>
          <a:p>
            <a:pPr lvl="1"/>
            <a:r>
              <a:rPr lang="en-US"/>
              <a:t>Address must match that on the W-9</a:t>
            </a:r>
          </a:p>
          <a:p>
            <a:r>
              <a:rPr lang="en-US" b="1"/>
              <a:t>Expenditure requests for hiring an outside contract must be submitted 4 weeks in advance to allow for processing of forms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24B4C6F-4E2C-3F26-6730-2E1C43C001A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6A9404-3373-63E7-C90D-C3BE60CF9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33</a:t>
            </a:fld>
            <a:endParaRPr lang="en-US" noProof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5FEE3F-8C34-D01E-F980-908F4F972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3048" y="1545578"/>
            <a:ext cx="3834951" cy="49771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B3D9AFF-0233-7AA2-420D-9CE730290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796" y="1545579"/>
            <a:ext cx="3870407" cy="497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51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511670C9-7A12-431E-92B2-050F2389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SGA Executive Board &amp; Cabinet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D9EB77-3854-428A-99DF-5F6FB999E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2EFCA5F8-2322-4618-9000-E296A1B5768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39910" y="4474046"/>
            <a:ext cx="1587295" cy="166199"/>
          </a:xfrm>
        </p:spPr>
        <p:txBody>
          <a:bodyPr/>
          <a:lstStyle/>
          <a:p>
            <a:r>
              <a:rPr lang="en-US" sz="1600"/>
              <a:t>Jermaine Horsey</a:t>
            </a:r>
            <a:endParaRPr lang="en-US" sz="1600" b="0"/>
          </a:p>
          <a:p>
            <a:r>
              <a:rPr lang="en-US" sz="1600" b="0"/>
              <a:t>Director of Student Affairs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B4D30168-25CE-4C20-BBE9-2C5590AFEB4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546862" y="4474046"/>
            <a:ext cx="1587295" cy="166199"/>
          </a:xfrm>
        </p:spPr>
        <p:txBody>
          <a:bodyPr/>
          <a:lstStyle/>
          <a:p>
            <a:r>
              <a:rPr lang="en-US" sz="1600"/>
              <a:t>Max </a:t>
            </a:r>
            <a:r>
              <a:rPr lang="en-US" sz="1600" err="1"/>
              <a:t>Ravnitzky</a:t>
            </a:r>
            <a:endParaRPr lang="en-US" sz="1600"/>
          </a:p>
          <a:p>
            <a:r>
              <a:rPr lang="en-US" sz="1600" b="0"/>
              <a:t>Director of Academic Affairs</a:t>
            </a:r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0F79018-7E80-4F11-97D6-C1AC907028C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185971" y="4453834"/>
            <a:ext cx="2002125" cy="206623"/>
          </a:xfrm>
        </p:spPr>
        <p:txBody>
          <a:bodyPr/>
          <a:lstStyle/>
          <a:p>
            <a:r>
              <a:rPr lang="en-US" sz="1600"/>
              <a:t>Ezra Burke</a:t>
            </a:r>
          </a:p>
          <a:p>
            <a:r>
              <a:rPr lang="en-US" sz="1600" b="0"/>
              <a:t>Director of Special Events and Procurement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534AA7F0-6964-1C37-431C-505693B8D19F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82426" y="4490919"/>
            <a:ext cx="2309574" cy="149326"/>
          </a:xfrm>
        </p:spPr>
        <p:txBody>
          <a:bodyPr/>
          <a:lstStyle/>
          <a:p>
            <a:r>
              <a:rPr lang="en-US" sz="1600" err="1"/>
              <a:t>Tanise</a:t>
            </a:r>
            <a:r>
              <a:rPr lang="en-US" sz="1600"/>
              <a:t> </a:t>
            </a:r>
            <a:r>
              <a:rPr lang="en-US" sz="1600" err="1"/>
              <a:t>Thornton-Fillyaw</a:t>
            </a:r>
            <a:endParaRPr lang="en-US" sz="1600"/>
          </a:p>
          <a:p>
            <a:r>
              <a:rPr lang="en-US" sz="1600" b="0"/>
              <a:t>Director of Equity &amp; Inclusion</a:t>
            </a:r>
          </a:p>
        </p:txBody>
      </p:sp>
      <p:sp>
        <p:nvSpPr>
          <p:cNvPr id="70" name="Text Placeholder 69">
            <a:extLst>
              <a:ext uri="{FF2B5EF4-FFF2-40B4-BE49-F238E27FC236}">
                <a16:creationId xmlns:a16="http://schemas.microsoft.com/office/drawing/2014/main" id="{26052B5A-4062-3229-F35B-365FFE4EA18E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3241" y="4474046"/>
            <a:ext cx="2411807" cy="166199"/>
          </a:xfrm>
        </p:spPr>
        <p:txBody>
          <a:bodyPr/>
          <a:lstStyle/>
          <a:p>
            <a:r>
              <a:rPr lang="en-US" sz="1600" err="1"/>
              <a:t>Cadita</a:t>
            </a:r>
            <a:r>
              <a:rPr lang="en-US" sz="1600"/>
              <a:t> </a:t>
            </a:r>
            <a:r>
              <a:rPr lang="en-US" sz="1600" err="1"/>
              <a:t>Attipoe</a:t>
            </a:r>
            <a:endParaRPr lang="en-US" sz="1600"/>
          </a:p>
          <a:p>
            <a:r>
              <a:rPr lang="en-US" sz="1600" b="0"/>
              <a:t>Director of Communications and Marketing</a:t>
            </a:r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id="{2CCD49AD-65AC-BDD1-0743-D84EBCBB0A0C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3549040" y="3278041"/>
            <a:ext cx="1587295" cy="166199"/>
          </a:xfrm>
        </p:spPr>
        <p:txBody>
          <a:bodyPr/>
          <a:lstStyle/>
          <a:p>
            <a:r>
              <a:rPr lang="en-US" sz="1600"/>
              <a:t>Liz </a:t>
            </a:r>
            <a:r>
              <a:rPr lang="en-US" sz="1600" err="1"/>
              <a:t>Hannaford</a:t>
            </a:r>
            <a:endParaRPr lang="en-US" sz="1600"/>
          </a:p>
          <a:p>
            <a:r>
              <a:rPr lang="en-US" sz="1600" b="0"/>
              <a:t>Chief of Staff</a:t>
            </a:r>
          </a:p>
        </p:txBody>
      </p:sp>
      <p:sp>
        <p:nvSpPr>
          <p:cNvPr id="79" name="Text Placeholder 78">
            <a:extLst>
              <a:ext uri="{FF2B5EF4-FFF2-40B4-BE49-F238E27FC236}">
                <a16:creationId xmlns:a16="http://schemas.microsoft.com/office/drawing/2014/main" id="{BAAB2B27-9377-BEC9-5DF9-A2B81FF441C1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7165753" y="3278041"/>
            <a:ext cx="1587295" cy="166199"/>
          </a:xfrm>
        </p:spPr>
        <p:txBody>
          <a:bodyPr/>
          <a:lstStyle/>
          <a:p>
            <a:r>
              <a:rPr lang="en-US" sz="1600" err="1"/>
              <a:t>Elowyn</a:t>
            </a:r>
            <a:r>
              <a:rPr lang="en-US" sz="1600"/>
              <a:t> </a:t>
            </a:r>
            <a:r>
              <a:rPr lang="en-US" sz="1600" err="1"/>
              <a:t>Ingler</a:t>
            </a:r>
            <a:endParaRPr lang="en-US" sz="1600"/>
          </a:p>
          <a:p>
            <a:r>
              <a:rPr lang="en-US" sz="1600" b="0"/>
              <a:t>Attorney General</a:t>
            </a:r>
          </a:p>
        </p:txBody>
      </p:sp>
      <p:sp>
        <p:nvSpPr>
          <p:cNvPr id="82" name="Text Placeholder 81">
            <a:extLst>
              <a:ext uri="{FF2B5EF4-FFF2-40B4-BE49-F238E27FC236}">
                <a16:creationId xmlns:a16="http://schemas.microsoft.com/office/drawing/2014/main" id="{3E9ED48F-711D-226C-1BDD-8D82048F6881}"/>
              </a:ext>
            </a:extLst>
          </p:cNvPr>
          <p:cNvSpPr>
            <a:spLocks noGrp="1"/>
          </p:cNvSpPr>
          <p:nvPr>
            <p:ph type="body" sz="quarter" idx="52"/>
          </p:nvPr>
        </p:nvSpPr>
        <p:spPr>
          <a:xfrm>
            <a:off x="5302352" y="2570979"/>
            <a:ext cx="1587295" cy="166199"/>
          </a:xfrm>
        </p:spPr>
        <p:txBody>
          <a:bodyPr/>
          <a:lstStyle/>
          <a:p>
            <a:r>
              <a:rPr lang="en-US" sz="1600"/>
              <a:t>Laney Dorr</a:t>
            </a:r>
          </a:p>
          <a:p>
            <a:r>
              <a:rPr lang="en-US" sz="1600" b="0"/>
              <a:t>Vice President</a:t>
            </a:r>
          </a:p>
        </p:txBody>
      </p:sp>
      <p:sp>
        <p:nvSpPr>
          <p:cNvPr id="85" name="Text Placeholder 84">
            <a:extLst>
              <a:ext uri="{FF2B5EF4-FFF2-40B4-BE49-F238E27FC236}">
                <a16:creationId xmlns:a16="http://schemas.microsoft.com/office/drawing/2014/main" id="{9483B9EE-0969-19DC-A867-9BB6E535AA75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5082723" y="3296583"/>
            <a:ext cx="2136641" cy="129114"/>
          </a:xfrm>
        </p:spPr>
        <p:txBody>
          <a:bodyPr/>
          <a:lstStyle/>
          <a:p>
            <a:r>
              <a:rPr lang="en-US" sz="1600"/>
              <a:t>Deonte Lewis</a:t>
            </a:r>
          </a:p>
          <a:p>
            <a:r>
              <a:rPr lang="en-US" sz="1600" b="0"/>
              <a:t>Treasurer</a:t>
            </a:r>
          </a:p>
        </p:txBody>
      </p:sp>
      <p:sp>
        <p:nvSpPr>
          <p:cNvPr id="14" name="Text Placeholder 119">
            <a:extLst>
              <a:ext uri="{FF2B5EF4-FFF2-40B4-BE49-F238E27FC236}">
                <a16:creationId xmlns:a16="http://schemas.microsoft.com/office/drawing/2014/main" id="{E4C8DF3B-1E41-46C5-80F8-C3025F3326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3" name="Text Placeholder 72">
            <a:extLst>
              <a:ext uri="{FF2B5EF4-FFF2-40B4-BE49-F238E27FC236}">
                <a16:creationId xmlns:a16="http://schemas.microsoft.com/office/drawing/2014/main" id="{4BB33C94-DBE8-1CB1-4A3B-EE9EBFED05DB}"/>
              </a:ext>
            </a:extLst>
          </p:cNvPr>
          <p:cNvSpPr txBox="1">
            <a:spLocks/>
          </p:cNvSpPr>
          <p:nvPr/>
        </p:nvSpPr>
        <p:spPr>
          <a:xfrm>
            <a:off x="7879019" y="4453834"/>
            <a:ext cx="2092201" cy="206623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1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Vacant</a:t>
            </a:r>
          </a:p>
          <a:p>
            <a:r>
              <a:rPr lang="en-US" sz="1600" b="0"/>
              <a:t>Director of Registered Student Organizations</a:t>
            </a:r>
          </a:p>
        </p:txBody>
      </p:sp>
      <p:sp>
        <p:nvSpPr>
          <p:cNvPr id="95" name="Text Placeholder 84">
            <a:extLst>
              <a:ext uri="{FF2B5EF4-FFF2-40B4-BE49-F238E27FC236}">
                <a16:creationId xmlns:a16="http://schemas.microsoft.com/office/drawing/2014/main" id="{53C1AE58-B79A-2498-B774-A1527DAE5144}"/>
              </a:ext>
            </a:extLst>
          </p:cNvPr>
          <p:cNvSpPr txBox="1">
            <a:spLocks/>
          </p:cNvSpPr>
          <p:nvPr/>
        </p:nvSpPr>
        <p:spPr>
          <a:xfrm>
            <a:off x="5302351" y="1863811"/>
            <a:ext cx="1587295" cy="1661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1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Christian Houck</a:t>
            </a:r>
          </a:p>
          <a:p>
            <a:r>
              <a:rPr lang="en-US" sz="1600" b="0"/>
              <a:t>President</a:t>
            </a:r>
          </a:p>
        </p:txBody>
      </p:sp>
      <p:sp>
        <p:nvSpPr>
          <p:cNvPr id="119" name="Text Placeholder 84">
            <a:extLst>
              <a:ext uri="{FF2B5EF4-FFF2-40B4-BE49-F238E27FC236}">
                <a16:creationId xmlns:a16="http://schemas.microsoft.com/office/drawing/2014/main" id="{D6C7B8AD-3E5D-EB54-64CA-EA8F09AFBA7A}"/>
              </a:ext>
            </a:extLst>
          </p:cNvPr>
          <p:cNvSpPr txBox="1">
            <a:spLocks/>
          </p:cNvSpPr>
          <p:nvPr/>
        </p:nvSpPr>
        <p:spPr>
          <a:xfrm>
            <a:off x="9995604" y="2143756"/>
            <a:ext cx="1996976" cy="1661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1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Stephanie Johnson</a:t>
            </a:r>
          </a:p>
          <a:p>
            <a:r>
              <a:rPr lang="en-US" sz="1600" b="0"/>
              <a:t>Advisor</a:t>
            </a:r>
          </a:p>
        </p:txBody>
      </p:sp>
      <p:pic>
        <p:nvPicPr>
          <p:cNvPr id="2" name="Picture Placeholder 13" descr="A person wearing glasses and a green jacket&#10;&#10;Description automatically generated">
            <a:extLst>
              <a:ext uri="{FF2B5EF4-FFF2-40B4-BE49-F238E27FC236}">
                <a16:creationId xmlns:a16="http://schemas.microsoft.com/office/drawing/2014/main" id="{31C276DD-3355-9CEC-4605-3E03098060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51" r="17251"/>
          <a:stretch>
            <a:fillRect/>
          </a:stretch>
        </p:blipFill>
        <p:spPr>
          <a:xfrm>
            <a:off x="8410006" y="336451"/>
            <a:ext cx="1619201" cy="171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 Placeholder 84">
            <a:extLst>
              <a:ext uri="{FF2B5EF4-FFF2-40B4-BE49-F238E27FC236}">
                <a16:creationId xmlns:a16="http://schemas.microsoft.com/office/drawing/2014/main" id="{2888B2CF-33A4-2F46-2A0C-13780A33B2CB}"/>
              </a:ext>
            </a:extLst>
          </p:cNvPr>
          <p:cNvSpPr txBox="1">
            <a:spLocks/>
          </p:cNvSpPr>
          <p:nvPr/>
        </p:nvSpPr>
        <p:spPr>
          <a:xfrm>
            <a:off x="8282759" y="2131564"/>
            <a:ext cx="1996976" cy="166199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11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/>
              <a:t>Erica Gardner</a:t>
            </a:r>
          </a:p>
          <a:p>
            <a:r>
              <a:rPr lang="en-US" sz="1600" b="0"/>
              <a:t>Advisor</a:t>
            </a:r>
          </a:p>
        </p:txBody>
      </p:sp>
      <p:pic>
        <p:nvPicPr>
          <p:cNvPr id="6" name="Picture 5" descr="Goucher College Announces New Athletic Director | Goucher ...">
            <a:extLst>
              <a:ext uri="{FF2B5EF4-FFF2-40B4-BE49-F238E27FC236}">
                <a16:creationId xmlns:a16="http://schemas.microsoft.com/office/drawing/2014/main" id="{A05829F2-EC8F-29E4-D306-B47EDEEB10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2992" y="363019"/>
            <a:ext cx="1790700" cy="1682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6912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7199992-58FE-4335-A811-6AFA96B55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Engage: goucher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32" name="Text Placeholder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ndroid Apps by Modern Campus (Presence) on Google Play">
            <a:extLst>
              <a:ext uri="{FF2B5EF4-FFF2-40B4-BE49-F238E27FC236}">
                <a16:creationId xmlns:a16="http://schemas.microsoft.com/office/drawing/2014/main" id="{BC7BF217-A76C-7344-6A03-28C2CF80C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042" y="638631"/>
            <a:ext cx="11550316" cy="5636333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8537864A-57B3-AC5B-55EB-B52EF1F3F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Content Placeholder 5" descr="A screenshot of a website&#10;&#10;Description automatically generated">
            <a:extLst>
              <a:ext uri="{FF2B5EF4-FFF2-40B4-BE49-F238E27FC236}">
                <a16:creationId xmlns:a16="http://schemas.microsoft.com/office/drawing/2014/main" id="{995BAC9E-048A-2CB3-EC34-F030CB2DBF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187"/>
            <a:ext cx="12191999" cy="3048000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7A0AEA5-F398-9542-C250-9110A11750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7</a:t>
            </a:fld>
            <a:endParaRPr lang="en-US" noProof="0"/>
          </a:p>
        </p:txBody>
      </p:sp>
      <p:pic>
        <p:nvPicPr>
          <p:cNvPr id="4" name="Content Placeholder 6" descr="A close-up of a book&#10;&#10;Description automatically generated">
            <a:extLst>
              <a:ext uri="{FF2B5EF4-FFF2-40B4-BE49-F238E27FC236}">
                <a16:creationId xmlns:a16="http://schemas.microsoft.com/office/drawing/2014/main" id="{D7C9C07D-9A55-E725-598D-90B454C3E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0" y="3506475"/>
            <a:ext cx="12187517" cy="335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93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073DB7B3-9F8C-C386-B0C7-D91F9FE4301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 rot="19594102">
            <a:off x="584131" y="-142449"/>
            <a:ext cx="1218268" cy="6177109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5DA3F3F-317E-F029-05E2-935176BD0989}"/>
              </a:ext>
            </a:extLst>
          </p:cNvPr>
          <p:cNvPicPr>
            <a:picLocks noGrp="1"/>
          </p:cNvPicPr>
          <p:nvPr>
            <p:ph type="pic" sz="quarter" idx="11"/>
          </p:nvPr>
        </p:nvPicPr>
        <p:blipFill>
          <a:blip r:embed="rId2"/>
          <a:srcRect t="3242" r="2" b="2223"/>
          <a:stretch/>
        </p:blipFill>
        <p:spPr>
          <a:xfrm>
            <a:off x="4714875" y="458790"/>
            <a:ext cx="7477125" cy="5699122"/>
          </a:xfrm>
          <a:prstGeom prst="rect">
            <a:avLst/>
          </a:prstGeom>
          <a:noFill/>
        </p:spPr>
      </p:pic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BC9619-B8DD-B3E2-CAB5-95D7084301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33400" y="266700"/>
            <a:ext cx="5105400" cy="6324600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A31E992D-EFF8-98D3-F10B-5757473DE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/>
          <a:lstStyle/>
          <a:p>
            <a:r>
              <a:rPr lang="en-US"/>
              <a:t>Download the </a:t>
            </a:r>
            <a:br>
              <a:rPr lang="en-US"/>
            </a:br>
            <a:r>
              <a:rPr lang="en-US"/>
              <a:t>app today!</a:t>
            </a:r>
          </a:p>
        </p:txBody>
      </p:sp>
      <p:sp>
        <p:nvSpPr>
          <p:cNvPr id="18" name="Subtitle 5">
            <a:extLst>
              <a:ext uri="{FF2B5EF4-FFF2-40B4-BE49-F238E27FC236}">
                <a16:creationId xmlns:a16="http://schemas.microsoft.com/office/drawing/2014/main" id="{CB8AE2DA-E476-60D8-747B-0B15839263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/>
          <a:lstStyle/>
          <a:p>
            <a:endParaRPr lang="en-US"/>
          </a:p>
        </p:txBody>
      </p:sp>
      <p:sp>
        <p:nvSpPr>
          <p:cNvPr id="20" name="Text Placeholder 6">
            <a:extLst>
              <a:ext uri="{FF2B5EF4-FFF2-40B4-BE49-F238E27FC236}">
                <a16:creationId xmlns:a16="http://schemas.microsoft.com/office/drawing/2014/main" id="{04B41F2B-A23E-53D1-B0A8-D7DD77F43A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>
            <a:off x="314325" y="4953000"/>
            <a:ext cx="1143000" cy="17907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66880599-4CA3-EA33-36AF-931759A0C11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28788" y="6339840"/>
            <a:ext cx="302281" cy="365760"/>
          </a:xfrm>
          <a:prstGeom prst="rect">
            <a:avLst/>
          </a:prstGeom>
        </p:spPr>
        <p:txBody>
          <a:bodyPr/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89905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ilding with a roof and a green roof&#10;&#10;Description automatically generated">
            <a:extLst>
              <a:ext uri="{FF2B5EF4-FFF2-40B4-BE49-F238E27FC236}">
                <a16:creationId xmlns:a16="http://schemas.microsoft.com/office/drawing/2014/main" id="{E695CCB6-2C20-863F-7CB7-02BAEF90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1" r="4359" b="-1"/>
          <a:stretch>
            <a:fillRect/>
          </a:stretch>
        </p:blipFill>
        <p:spPr>
          <a:xfrm>
            <a:off x="20" y="10"/>
            <a:ext cx="12191979" cy="6857990"/>
          </a:xfrm>
          <a:prstGeom prst="rect">
            <a:avLst/>
          </a:prstGeo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386413E9-20FA-8574-A86F-B2833C7A536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51945" y="641329"/>
            <a:ext cx="4450502" cy="3226583"/>
          </a:xfrm>
        </p:spPr>
        <p:txBody>
          <a:bodyPr/>
          <a:lstStyle/>
          <a:p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1343826-6B68-EBBF-9C45-AD34FE283989}"/>
              </a:ext>
            </a:extLst>
          </p:cNvPr>
          <p:cNvSpPr>
            <a:spLocks noGrp="1"/>
          </p:cNvSpPr>
          <p:nvPr/>
        </p:nvSpPr>
        <p:spPr>
          <a:xfrm>
            <a:off x="7995861" y="2079986"/>
            <a:ext cx="4366514" cy="201347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1000"/>
              </a:lnSpc>
              <a:spcBef>
                <a:spcPts val="700"/>
              </a:spcBef>
              <a:spcAft>
                <a:spcPts val="700"/>
              </a:spcAft>
              <a:buFont typeface="Arial" panose="020B0604020202020204" pitchFamily="34" charset="0"/>
              <a:buNone/>
              <a:defRPr sz="26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-27432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§"/>
              <a:defRPr sz="23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74320" indent="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27432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ClrTx/>
              <a:buFont typeface="Wingdings" panose="05000000000000000000" pitchFamily="2" charset="2"/>
              <a:buChar char="§"/>
              <a:defRPr sz="1800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94360" indent="0" algn="l" defTabSz="914400" rtl="0" eaLnBrk="1" latinLnBrk="0" hangingPunct="1">
              <a:lnSpc>
                <a:spcPct val="101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None/>
              <a:defRPr sz="1800" b="1" kern="1200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r>
              <a:rPr lang="en-US" sz="24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https://goucher.presence.io/</a:t>
            </a:r>
            <a:endParaRPr lang="en-US" sz="240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100000"/>
            </a:pPr>
            <a:endParaRPr lang="en-US" sz="24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8511FD-C651-5621-21B2-46E154AA6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vert="horz" lIns="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noProof="0" smtClean="0"/>
              <a:pPr>
                <a:spcAft>
                  <a:spcPts val="600"/>
                </a:spcAft>
              </a:pPr>
              <a:t>9</a:t>
            </a:fld>
            <a:endParaRPr lang="en-US" noProof="0"/>
          </a:p>
        </p:txBody>
      </p:sp>
      <p:sp>
        <p:nvSpPr>
          <p:cNvPr id="12" name="Title 5">
            <a:extLst>
              <a:ext uri="{FF2B5EF4-FFF2-40B4-BE49-F238E27FC236}">
                <a16:creationId xmlns:a16="http://schemas.microsoft.com/office/drawing/2014/main" id="{F9851F75-EEE9-3CDA-E7BA-DA416E5B7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>
            <a:normAutofit fontScale="9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120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1289368-66e4-467d-a9bc-ecbc6801635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299ADD97B73F4A824137500FA7B2CE" ma:contentTypeVersion="13" ma:contentTypeDescription="Create a new document." ma:contentTypeScope="" ma:versionID="8bfafa54ff5025c30e9895d70c47df17">
  <xsd:schema xmlns:xsd="http://www.w3.org/2001/XMLSchema" xmlns:xs="http://www.w3.org/2001/XMLSchema" xmlns:p="http://schemas.microsoft.com/office/2006/metadata/properties" xmlns:ns3="51289368-66e4-467d-a9bc-ecbc6801635e" xmlns:ns4="bca8902f-5a47-4fe2-bdba-a374ddde2044" targetNamespace="http://schemas.microsoft.com/office/2006/metadata/properties" ma:root="true" ma:fieldsID="98c651ca2f1f422f96fb957f01ce5464" ns3:_="" ns4:_="">
    <xsd:import namespace="51289368-66e4-467d-a9bc-ecbc6801635e"/>
    <xsd:import namespace="bca8902f-5a47-4fe2-bdba-a374ddde2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289368-66e4-467d-a9bc-ecbc680163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a8902f-5a47-4fe2-bdba-a374ddde204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86D9CC-0D9D-4BFE-B3F3-26F480BF8C8A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bca8902f-5a47-4fe2-bdba-a374ddde2044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51289368-66e4-467d-a9bc-ecbc6801635e"/>
  </ds:schemaRefs>
</ds:datastoreItem>
</file>

<file path=customXml/itemProps3.xml><?xml version="1.0" encoding="utf-8"?>
<ds:datastoreItem xmlns:ds="http://schemas.openxmlformats.org/officeDocument/2006/customXml" ds:itemID="{CDAFC92F-DC36-4EA5-8139-99FF766F74D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289368-66e4-467d-a9bc-ecbc6801635e"/>
    <ds:schemaRef ds:uri="bca8902f-5a47-4fe2-bdba-a374ddde2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1650</Words>
  <Application>Microsoft Office PowerPoint</Application>
  <PresentationFormat>Widescreen</PresentationFormat>
  <Paragraphs>237</Paragraphs>
  <Slides>33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ModernClassicBlock-3</vt:lpstr>
      <vt:lpstr> Registered student organization training </vt:lpstr>
      <vt:lpstr>AGENDA</vt:lpstr>
      <vt:lpstr>Who we are</vt:lpstr>
      <vt:lpstr>SGA Executive Board &amp; Cabinet</vt:lpstr>
      <vt:lpstr>Engage: goucher</vt:lpstr>
      <vt:lpstr>PowerPoint Presentation</vt:lpstr>
      <vt:lpstr>PowerPoint Presentation</vt:lpstr>
      <vt:lpstr>Download the  app today!</vt:lpstr>
      <vt:lpstr>PowerPoint Presentation</vt:lpstr>
      <vt:lpstr>Admin Dashboard</vt:lpstr>
      <vt:lpstr>PowerPoint Presentation</vt:lpstr>
      <vt:lpstr>PowerPoint Presentation</vt:lpstr>
      <vt:lpstr>PowerPoint Presentation</vt:lpstr>
      <vt:lpstr>ATTENDANCE TRACKING</vt:lpstr>
      <vt:lpstr>ATTENDANCE TRACKING</vt:lpstr>
      <vt:lpstr>Need support?</vt:lpstr>
      <vt:lpstr>Event management</vt:lpstr>
      <vt:lpstr>Advertising </vt:lpstr>
      <vt:lpstr>Event deadlines </vt:lpstr>
      <vt:lpstr>Deadline Timeline </vt:lpstr>
      <vt:lpstr>Finance &amp; budget</vt:lpstr>
      <vt:lpstr>Budget Vocabulary</vt:lpstr>
      <vt:lpstr>Allocation</vt:lpstr>
      <vt:lpstr>BIG CHANGES</vt:lpstr>
      <vt:lpstr>New Allocation system</vt:lpstr>
      <vt:lpstr>Allocation appeal</vt:lpstr>
      <vt:lpstr>Expenditure</vt:lpstr>
      <vt:lpstr>Reimbursements  Must be approved  before RSO members make purchases</vt:lpstr>
      <vt:lpstr>Reconciliation</vt:lpstr>
      <vt:lpstr>PowerPoint Presentation</vt:lpstr>
      <vt:lpstr>Gas Reimbursements</vt:lpstr>
      <vt:lpstr>Uber/lyft Reimbursements </vt:lpstr>
      <vt:lpstr>Hiring an outside contract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Register student organization training </dc:title>
  <dc:creator>Gardner, Erica</dc:creator>
  <cp:lastModifiedBy>Lewis, Deonte</cp:lastModifiedBy>
  <cp:revision>3</cp:revision>
  <dcterms:created xsi:type="dcterms:W3CDTF">2024-08-31T05:24:35Z</dcterms:created>
  <dcterms:modified xsi:type="dcterms:W3CDTF">2025-09-09T19:34:08Z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0x0101000C299ADD97B73F4A824137500FA7B2CE</vt:lpwstr>
  </property>
</Properties>
</file>